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ppt/tags/tag50.xml" ContentType="application/vnd.openxmlformats-officedocument.presentationml.tags+xml"/>
  <Override PartName="/ppt/notesSlides/notesSlide46.xml" ContentType="application/vnd.openxmlformats-officedocument.presentationml.notesSlide+xml"/>
  <Override PartName="/ppt/tags/tag51.xml" ContentType="application/vnd.openxmlformats-officedocument.presentationml.tags+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2.xml" ContentType="application/vnd.openxmlformats-officedocument.presentationml.tags+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51"/>
  </p:notesMasterIdLst>
  <p:sldIdLst>
    <p:sldId id="298" r:id="rId3"/>
    <p:sldId id="299" r:id="rId4"/>
    <p:sldId id="300" r:id="rId5"/>
    <p:sldId id="301" r:id="rId6"/>
    <p:sldId id="302" r:id="rId7"/>
    <p:sldId id="360" r:id="rId8"/>
    <p:sldId id="361" r:id="rId9"/>
    <p:sldId id="347" r:id="rId10"/>
    <p:sldId id="348" r:id="rId11"/>
    <p:sldId id="308" r:id="rId12"/>
    <p:sldId id="309" r:id="rId13"/>
    <p:sldId id="362" r:id="rId14"/>
    <p:sldId id="350" r:id="rId15"/>
    <p:sldId id="351" r:id="rId16"/>
    <p:sldId id="352" r:id="rId17"/>
    <p:sldId id="353" r:id="rId18"/>
    <p:sldId id="354" r:id="rId19"/>
    <p:sldId id="355" r:id="rId20"/>
    <p:sldId id="356" r:id="rId21"/>
    <p:sldId id="357" r:id="rId22"/>
    <p:sldId id="358" r:id="rId23"/>
    <p:sldId id="359"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Lst>
  <p:sldSz cx="9144000" cy="6858000" type="screen4x3"/>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C378C-9D75-A6E7-DA47-DE7F6A56DBE7}" v="2" dt="2024-05-20T18:12:20.22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64006" autoAdjust="0"/>
  </p:normalViewPr>
  <p:slideViewPr>
    <p:cSldViewPr snapToGrid="0">
      <p:cViewPr varScale="1">
        <p:scale>
          <a:sx n="43" d="100"/>
          <a:sy n="43" d="100"/>
        </p:scale>
        <p:origin x="1256" y="60"/>
      </p:cViewPr>
      <p:guideLst>
        <p:guide orient="horz" pos="2160"/>
        <p:guide pos="2880"/>
      </p:guideLst>
    </p:cSldViewPr>
  </p:slideViewPr>
  <p:outlineViewPr>
    <p:cViewPr>
      <p:scale>
        <a:sx n="33" d="100"/>
        <a:sy n="33" d="100"/>
      </p:scale>
      <p:origin x="0" y="-8286"/>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046E2707-84DB-44CE-93EE-E77418A9BB8B}" type="presOf" srcId="{5EEAD5B0-F2EF-4B45-8F67-0509251BAB51}" destId="{A7102680-4E7C-424F-A37A-D8620336BC21}" srcOrd="1" destOrd="0" presId="urn:microsoft.com/office/officeart/2005/8/layout/cycle8"/>
    <dgm:cxn modelId="{93574C09-D4E9-4D1D-9F4D-B22B8EF443BC}" type="presOf" srcId="{C09FC601-3391-410E-BA5D-AC73884D522C}" destId="{ADD3C094-D9F0-4209-9F0E-373ECB705DA9}" srcOrd="0" destOrd="0" presId="urn:microsoft.com/office/officeart/2005/8/layout/cycle8"/>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74784E1D-9D8C-432C-BB89-E8BBACD25721}" type="presOf" srcId="{EBB2C874-64A3-4838-84F8-D661DD017370}" destId="{1853F9AD-C22D-4ED8-BEF9-13382DC6294E}" srcOrd="1" destOrd="0" presId="urn:microsoft.com/office/officeart/2005/8/layout/cycle8"/>
    <dgm:cxn modelId="{0B8EBE21-B775-41BA-9E71-849353A4755F}" srcId="{C09FC601-3391-410E-BA5D-AC73884D522C}" destId="{5EEAD5B0-F2EF-4B45-8F67-0509251BAB51}" srcOrd="2" destOrd="0" parTransId="{04C145C2-E221-4FB2-BE45-2C778A242ED1}" sibTransId="{6191B51C-8B05-413D-B9A8-F17D62051FE6}"/>
    <dgm:cxn modelId="{77107724-DF53-46B6-A988-4015E80EECE9}" type="presOf" srcId="{74D947A7-23CF-4D66-934E-6E4865953495}" destId="{1DC2010D-20D7-4C99-92C4-81C51DD84DEA}" srcOrd="0" destOrd="0" presId="urn:microsoft.com/office/officeart/2005/8/layout/cycle8"/>
    <dgm:cxn modelId="{C1FEAB24-47CC-4085-8196-2A600A108EB2}" type="presOf" srcId="{5EEAD5B0-F2EF-4B45-8F67-0509251BAB51}" destId="{300DF60E-F2B7-4B04-B62B-A66A6CFDA032}" srcOrd="0" destOrd="0" presId="urn:microsoft.com/office/officeart/2005/8/layout/cycle8"/>
    <dgm:cxn modelId="{1AB05F32-CCF5-4264-A847-85DF3E5F23FB}" type="presOf" srcId="{74D947A7-23CF-4D66-934E-6E4865953495}" destId="{06814514-6866-4CDA-9D5E-233920BF3EB2}" srcOrd="1" destOrd="0" presId="urn:microsoft.com/office/officeart/2005/8/layout/cycle8"/>
    <dgm:cxn modelId="{1D40037A-8376-41E6-8076-304340381A81}" type="presOf" srcId="{1F6C3DAB-DC4B-4486-A19B-A1F4847B7E93}" destId="{0EAF73AF-8992-4210-AE18-A413B0CEFB2E}" srcOrd="1" destOrd="0" presId="urn:microsoft.com/office/officeart/2005/8/layout/cycle8"/>
    <dgm:cxn modelId="{8341EECB-8141-4D45-AD4B-14440BC0B6E0}" type="presOf" srcId="{1F6C3DAB-DC4B-4486-A19B-A1F4847B7E93}" destId="{98ACB06A-F91C-4CF7-80E8-90085AFBFA4D}" srcOrd="0" destOrd="0" presId="urn:microsoft.com/office/officeart/2005/8/layout/cycle8"/>
    <dgm:cxn modelId="{E3973DD6-7292-43D0-AF8F-F0E36C3F89CE}" type="presOf" srcId="{EBB2C874-64A3-4838-84F8-D661DD017370}" destId="{4925CC78-6235-4411-8BEF-383095012B19}" srcOrd="0" destOrd="0" presId="urn:microsoft.com/office/officeart/2005/8/layout/cycle8"/>
    <dgm:cxn modelId="{8E115D5A-DAF1-4D20-9E3B-F577B07CD1DC}" type="presParOf" srcId="{ADD3C094-D9F0-4209-9F0E-373ECB705DA9}" destId="{98ACB06A-F91C-4CF7-80E8-90085AFBFA4D}" srcOrd="0" destOrd="0" presId="urn:microsoft.com/office/officeart/2005/8/layout/cycle8"/>
    <dgm:cxn modelId="{6B2F21A9-025A-4E02-B868-8E2F54EA5BFA}" type="presParOf" srcId="{ADD3C094-D9F0-4209-9F0E-373ECB705DA9}" destId="{D2E089EC-1AA2-4766-B9CF-819D67A98C26}" srcOrd="1" destOrd="0" presId="urn:microsoft.com/office/officeart/2005/8/layout/cycle8"/>
    <dgm:cxn modelId="{299370FD-AC9E-4758-960D-274F3DD1B789}" type="presParOf" srcId="{ADD3C094-D9F0-4209-9F0E-373ECB705DA9}" destId="{74F63931-1A86-4651-9634-2F335690B5FA}" srcOrd="2" destOrd="0" presId="urn:microsoft.com/office/officeart/2005/8/layout/cycle8"/>
    <dgm:cxn modelId="{DAB4A8D8-F92B-46C7-9DBF-409256D95DA2}" type="presParOf" srcId="{ADD3C094-D9F0-4209-9F0E-373ECB705DA9}" destId="{0EAF73AF-8992-4210-AE18-A413B0CEFB2E}" srcOrd="3" destOrd="0" presId="urn:microsoft.com/office/officeart/2005/8/layout/cycle8"/>
    <dgm:cxn modelId="{9D3BF5CA-F9D3-4C31-B6CA-CB65FFB47054}" type="presParOf" srcId="{ADD3C094-D9F0-4209-9F0E-373ECB705DA9}" destId="{1DC2010D-20D7-4C99-92C4-81C51DD84DEA}" srcOrd="4" destOrd="0" presId="urn:microsoft.com/office/officeart/2005/8/layout/cycle8"/>
    <dgm:cxn modelId="{D35E282B-FD08-422C-9993-578116E55ECD}" type="presParOf" srcId="{ADD3C094-D9F0-4209-9F0E-373ECB705DA9}" destId="{FDC5754D-59D2-45C0-8FFF-10FA14B17459}" srcOrd="5" destOrd="0" presId="urn:microsoft.com/office/officeart/2005/8/layout/cycle8"/>
    <dgm:cxn modelId="{356CD299-C61D-4DC4-9587-C3436A2A9E3E}" type="presParOf" srcId="{ADD3C094-D9F0-4209-9F0E-373ECB705DA9}" destId="{77D554C7-910F-4F8D-A1DB-481649FD94BE}" srcOrd="6" destOrd="0" presId="urn:microsoft.com/office/officeart/2005/8/layout/cycle8"/>
    <dgm:cxn modelId="{9CA1BEB2-CD97-4051-A55D-B5A1700A60E8}" type="presParOf" srcId="{ADD3C094-D9F0-4209-9F0E-373ECB705DA9}" destId="{06814514-6866-4CDA-9D5E-233920BF3EB2}" srcOrd="7" destOrd="0" presId="urn:microsoft.com/office/officeart/2005/8/layout/cycle8"/>
    <dgm:cxn modelId="{F742129B-6598-4F74-AC6E-F2214CF567E9}" type="presParOf" srcId="{ADD3C094-D9F0-4209-9F0E-373ECB705DA9}" destId="{300DF60E-F2B7-4B04-B62B-A66A6CFDA032}" srcOrd="8" destOrd="0" presId="urn:microsoft.com/office/officeart/2005/8/layout/cycle8"/>
    <dgm:cxn modelId="{11407D6D-0A26-4865-A225-967B86F9A276}" type="presParOf" srcId="{ADD3C094-D9F0-4209-9F0E-373ECB705DA9}" destId="{A5E87145-6C52-40B9-B92A-DE6FBB93AFFC}" srcOrd="9" destOrd="0" presId="urn:microsoft.com/office/officeart/2005/8/layout/cycle8"/>
    <dgm:cxn modelId="{BC41E33E-3B4B-4210-821D-4B3DEE41DC59}" type="presParOf" srcId="{ADD3C094-D9F0-4209-9F0E-373ECB705DA9}" destId="{73F9D99B-1667-4F06-B556-1E2C3A665209}" srcOrd="10" destOrd="0" presId="urn:microsoft.com/office/officeart/2005/8/layout/cycle8"/>
    <dgm:cxn modelId="{D0A3CBF7-BE20-4BDA-9221-13E0E3548FE6}" type="presParOf" srcId="{ADD3C094-D9F0-4209-9F0E-373ECB705DA9}" destId="{A7102680-4E7C-424F-A37A-D8620336BC21}" srcOrd="11" destOrd="0" presId="urn:microsoft.com/office/officeart/2005/8/layout/cycle8"/>
    <dgm:cxn modelId="{0CFD147A-BA7D-4706-AF6C-9CA293C93B13}" type="presParOf" srcId="{ADD3C094-D9F0-4209-9F0E-373ECB705DA9}" destId="{4925CC78-6235-4411-8BEF-383095012B19}" srcOrd="12" destOrd="0" presId="urn:microsoft.com/office/officeart/2005/8/layout/cycle8"/>
    <dgm:cxn modelId="{81455372-F45F-4826-A3F7-7CCD2B06DEB2}" type="presParOf" srcId="{ADD3C094-D9F0-4209-9F0E-373ECB705DA9}" destId="{FDEAD08C-3C40-49B0-9696-AB6398C97B12}" srcOrd="13" destOrd="0" presId="urn:microsoft.com/office/officeart/2005/8/layout/cycle8"/>
    <dgm:cxn modelId="{31FCCF8D-BE7B-432F-930B-1075A8989BF7}" type="presParOf" srcId="{ADD3C094-D9F0-4209-9F0E-373ECB705DA9}" destId="{DEA56A34-815C-4E35-B05D-345987AF9932}" srcOrd="14" destOrd="0" presId="urn:microsoft.com/office/officeart/2005/8/layout/cycle8"/>
    <dgm:cxn modelId="{FDDFD695-33B0-4E47-BDA6-AC98779BCE3A}" type="presParOf" srcId="{ADD3C094-D9F0-4209-9F0E-373ECB705DA9}" destId="{1853F9AD-C22D-4ED8-BEF9-13382DC6294E}" srcOrd="15" destOrd="0" presId="urn:microsoft.com/office/officeart/2005/8/layout/cycle8"/>
    <dgm:cxn modelId="{C25A106B-1679-41C1-B9CC-4229058579DE}" type="presParOf" srcId="{ADD3C094-D9F0-4209-9F0E-373ECB705DA9}" destId="{710F09C8-A98B-40CF-A9C1-4E9ECDE4B14A}" srcOrd="16" destOrd="0" presId="urn:microsoft.com/office/officeart/2005/8/layout/cycle8"/>
    <dgm:cxn modelId="{5810538D-69B0-4B29-B352-008C6A0E4A93}" type="presParOf" srcId="{ADD3C094-D9F0-4209-9F0E-373ECB705DA9}" destId="{4DBF544E-5D40-49D4-A434-F1593224B8F6}" srcOrd="17" destOrd="0" presId="urn:microsoft.com/office/officeart/2005/8/layout/cycle8"/>
    <dgm:cxn modelId="{43F547E9-2853-4BDF-A921-24CAEBBBEFF3}" type="presParOf" srcId="{ADD3C094-D9F0-4209-9F0E-373ECB705DA9}" destId="{C6E3DE6E-2315-46BD-8490-3CC1502B51BB}" srcOrd="18" destOrd="0" presId="urn:microsoft.com/office/officeart/2005/8/layout/cycle8"/>
    <dgm:cxn modelId="{D2B17DF4-5129-499E-9ADB-36DF29944834}"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3757BB19-A161-4400-A624-CBC749B1DD47}" type="presOf" srcId="{5EEAD5B0-F2EF-4B45-8F67-0509251BAB51}" destId="{300DF60E-F2B7-4B04-B62B-A66A6CFDA032}" srcOrd="0" destOrd="0" presId="urn:microsoft.com/office/officeart/2005/8/layout/cycle8"/>
    <dgm:cxn modelId="{0B8EBE21-B775-41BA-9E71-849353A4755F}" srcId="{C09FC601-3391-410E-BA5D-AC73884D522C}" destId="{5EEAD5B0-F2EF-4B45-8F67-0509251BAB51}" srcOrd="2" destOrd="0" parTransId="{04C145C2-E221-4FB2-BE45-2C778A242ED1}" sibTransId="{6191B51C-8B05-413D-B9A8-F17D62051FE6}"/>
    <dgm:cxn modelId="{3B17F664-4D5A-48BA-92FE-B749B293BFCA}" type="presOf" srcId="{C09FC601-3391-410E-BA5D-AC73884D522C}" destId="{ADD3C094-D9F0-4209-9F0E-373ECB705DA9}" srcOrd="0" destOrd="0" presId="urn:microsoft.com/office/officeart/2005/8/layout/cycle8"/>
    <dgm:cxn modelId="{934EE171-ABC5-4AB2-8C0E-635784F96BFC}" type="presOf" srcId="{1F6C3DAB-DC4B-4486-A19B-A1F4847B7E93}" destId="{98ACB06A-F91C-4CF7-80E8-90085AFBFA4D}" srcOrd="0" destOrd="0" presId="urn:microsoft.com/office/officeart/2005/8/layout/cycle8"/>
    <dgm:cxn modelId="{619E1475-DE0F-4A82-87D8-DAB03EC8C931}" type="presOf" srcId="{5EEAD5B0-F2EF-4B45-8F67-0509251BAB51}" destId="{A7102680-4E7C-424F-A37A-D8620336BC21}" srcOrd="1" destOrd="0" presId="urn:microsoft.com/office/officeart/2005/8/layout/cycle8"/>
    <dgm:cxn modelId="{64D83E77-91B8-4BF9-A5F5-CCE263002F4E}" type="presOf" srcId="{1F6C3DAB-DC4B-4486-A19B-A1F4847B7E93}" destId="{0EAF73AF-8992-4210-AE18-A413B0CEFB2E}" srcOrd="1" destOrd="0" presId="urn:microsoft.com/office/officeart/2005/8/layout/cycle8"/>
    <dgm:cxn modelId="{A02EC582-C4F4-4835-AB9E-702233CBA478}" type="presOf" srcId="{74D947A7-23CF-4D66-934E-6E4865953495}" destId="{06814514-6866-4CDA-9D5E-233920BF3EB2}" srcOrd="1" destOrd="0" presId="urn:microsoft.com/office/officeart/2005/8/layout/cycle8"/>
    <dgm:cxn modelId="{6D4A539E-D6E4-439B-BD26-3B233A70DDD5}" type="presOf" srcId="{74D947A7-23CF-4D66-934E-6E4865953495}" destId="{1DC2010D-20D7-4C99-92C4-81C51DD84DEA}" srcOrd="0" destOrd="0" presId="urn:microsoft.com/office/officeart/2005/8/layout/cycle8"/>
    <dgm:cxn modelId="{428F30D0-89D0-4CF3-BC75-FDECA26A617C}" type="presOf" srcId="{EBB2C874-64A3-4838-84F8-D661DD017370}" destId="{1853F9AD-C22D-4ED8-BEF9-13382DC6294E}" srcOrd="1" destOrd="0" presId="urn:microsoft.com/office/officeart/2005/8/layout/cycle8"/>
    <dgm:cxn modelId="{E95711F9-2D8B-4FEC-BA7B-FBC754B35D0F}" type="presOf" srcId="{EBB2C874-64A3-4838-84F8-D661DD017370}" destId="{4925CC78-6235-4411-8BEF-383095012B19}" srcOrd="0" destOrd="0" presId="urn:microsoft.com/office/officeart/2005/8/layout/cycle8"/>
    <dgm:cxn modelId="{C9C1096F-B77D-4112-86EF-6A0450850476}" type="presParOf" srcId="{ADD3C094-D9F0-4209-9F0E-373ECB705DA9}" destId="{98ACB06A-F91C-4CF7-80E8-90085AFBFA4D}" srcOrd="0" destOrd="0" presId="urn:microsoft.com/office/officeart/2005/8/layout/cycle8"/>
    <dgm:cxn modelId="{CB3A1F4F-317D-4281-BDCD-FBC4A53962A3}" type="presParOf" srcId="{ADD3C094-D9F0-4209-9F0E-373ECB705DA9}" destId="{D2E089EC-1AA2-4766-B9CF-819D67A98C26}" srcOrd="1" destOrd="0" presId="urn:microsoft.com/office/officeart/2005/8/layout/cycle8"/>
    <dgm:cxn modelId="{1755616A-546D-4F42-AC03-B503C225DB80}" type="presParOf" srcId="{ADD3C094-D9F0-4209-9F0E-373ECB705DA9}" destId="{74F63931-1A86-4651-9634-2F335690B5FA}" srcOrd="2" destOrd="0" presId="urn:microsoft.com/office/officeart/2005/8/layout/cycle8"/>
    <dgm:cxn modelId="{FD66FB09-7B64-420E-9985-0847252EAFF5}" type="presParOf" srcId="{ADD3C094-D9F0-4209-9F0E-373ECB705DA9}" destId="{0EAF73AF-8992-4210-AE18-A413B0CEFB2E}" srcOrd="3" destOrd="0" presId="urn:microsoft.com/office/officeart/2005/8/layout/cycle8"/>
    <dgm:cxn modelId="{59F7395D-201B-4607-9C3B-558439FD3C3D}" type="presParOf" srcId="{ADD3C094-D9F0-4209-9F0E-373ECB705DA9}" destId="{1DC2010D-20D7-4C99-92C4-81C51DD84DEA}" srcOrd="4" destOrd="0" presId="urn:microsoft.com/office/officeart/2005/8/layout/cycle8"/>
    <dgm:cxn modelId="{7DA60F82-8FED-4FD4-BAAD-C2DA842D5B0B}" type="presParOf" srcId="{ADD3C094-D9F0-4209-9F0E-373ECB705DA9}" destId="{FDC5754D-59D2-45C0-8FFF-10FA14B17459}" srcOrd="5" destOrd="0" presId="urn:microsoft.com/office/officeart/2005/8/layout/cycle8"/>
    <dgm:cxn modelId="{6FEC9800-02C0-4CF1-BFED-1C8F0297596B}" type="presParOf" srcId="{ADD3C094-D9F0-4209-9F0E-373ECB705DA9}" destId="{77D554C7-910F-4F8D-A1DB-481649FD94BE}" srcOrd="6" destOrd="0" presId="urn:microsoft.com/office/officeart/2005/8/layout/cycle8"/>
    <dgm:cxn modelId="{ACC988AB-E041-45CE-8CAB-C4E34113C0B2}" type="presParOf" srcId="{ADD3C094-D9F0-4209-9F0E-373ECB705DA9}" destId="{06814514-6866-4CDA-9D5E-233920BF3EB2}" srcOrd="7" destOrd="0" presId="urn:microsoft.com/office/officeart/2005/8/layout/cycle8"/>
    <dgm:cxn modelId="{DF491912-6972-4049-BF90-FEDBC9635999}" type="presParOf" srcId="{ADD3C094-D9F0-4209-9F0E-373ECB705DA9}" destId="{300DF60E-F2B7-4B04-B62B-A66A6CFDA032}" srcOrd="8" destOrd="0" presId="urn:microsoft.com/office/officeart/2005/8/layout/cycle8"/>
    <dgm:cxn modelId="{55FF61FA-0F08-45A4-AAC8-C09340DDE934}" type="presParOf" srcId="{ADD3C094-D9F0-4209-9F0E-373ECB705DA9}" destId="{A5E87145-6C52-40B9-B92A-DE6FBB93AFFC}" srcOrd="9" destOrd="0" presId="urn:microsoft.com/office/officeart/2005/8/layout/cycle8"/>
    <dgm:cxn modelId="{011AFCC8-F2D5-485D-9093-E398FEC25E9B}" type="presParOf" srcId="{ADD3C094-D9F0-4209-9F0E-373ECB705DA9}" destId="{73F9D99B-1667-4F06-B556-1E2C3A665209}" srcOrd="10" destOrd="0" presId="urn:microsoft.com/office/officeart/2005/8/layout/cycle8"/>
    <dgm:cxn modelId="{2905F07D-77F9-4D85-92B7-E42083A2D6D0}" type="presParOf" srcId="{ADD3C094-D9F0-4209-9F0E-373ECB705DA9}" destId="{A7102680-4E7C-424F-A37A-D8620336BC21}" srcOrd="11" destOrd="0" presId="urn:microsoft.com/office/officeart/2005/8/layout/cycle8"/>
    <dgm:cxn modelId="{AF23A760-4E42-4464-B841-F508171299D7}" type="presParOf" srcId="{ADD3C094-D9F0-4209-9F0E-373ECB705DA9}" destId="{4925CC78-6235-4411-8BEF-383095012B19}" srcOrd="12" destOrd="0" presId="urn:microsoft.com/office/officeart/2005/8/layout/cycle8"/>
    <dgm:cxn modelId="{401F5535-219D-4668-88E3-E4089745BC33}" type="presParOf" srcId="{ADD3C094-D9F0-4209-9F0E-373ECB705DA9}" destId="{FDEAD08C-3C40-49B0-9696-AB6398C97B12}" srcOrd="13" destOrd="0" presId="urn:microsoft.com/office/officeart/2005/8/layout/cycle8"/>
    <dgm:cxn modelId="{BB861F55-25A0-4745-B6E5-5C00B2FBD1D5}" type="presParOf" srcId="{ADD3C094-D9F0-4209-9F0E-373ECB705DA9}" destId="{DEA56A34-815C-4E35-B05D-345987AF9932}" srcOrd="14" destOrd="0" presId="urn:microsoft.com/office/officeart/2005/8/layout/cycle8"/>
    <dgm:cxn modelId="{10D4EF29-A5BE-4417-983C-8E69856ECE23}" type="presParOf" srcId="{ADD3C094-D9F0-4209-9F0E-373ECB705DA9}" destId="{1853F9AD-C22D-4ED8-BEF9-13382DC6294E}" srcOrd="15" destOrd="0" presId="urn:microsoft.com/office/officeart/2005/8/layout/cycle8"/>
    <dgm:cxn modelId="{A6E2ED04-BDBB-45B3-A924-3B3AB41C27CB}" type="presParOf" srcId="{ADD3C094-D9F0-4209-9F0E-373ECB705DA9}" destId="{710F09C8-A98B-40CF-A9C1-4E9ECDE4B14A}" srcOrd="16" destOrd="0" presId="urn:microsoft.com/office/officeart/2005/8/layout/cycle8"/>
    <dgm:cxn modelId="{3FB5CF11-4EB4-474F-BA56-A9540483ADA7}" type="presParOf" srcId="{ADD3C094-D9F0-4209-9F0E-373ECB705DA9}" destId="{4DBF544E-5D40-49D4-A434-F1593224B8F6}" srcOrd="17" destOrd="0" presId="urn:microsoft.com/office/officeart/2005/8/layout/cycle8"/>
    <dgm:cxn modelId="{D20DCC8A-8AC4-4B11-9C5B-339B3EAE7F47}" type="presParOf" srcId="{ADD3C094-D9F0-4209-9F0E-373ECB705DA9}" destId="{C6E3DE6E-2315-46BD-8490-3CC1502B51BB}" srcOrd="18" destOrd="0" presId="urn:microsoft.com/office/officeart/2005/8/layout/cycle8"/>
    <dgm:cxn modelId="{C26AD99A-9A85-4270-A193-52B5D0036BEB}"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8" qsCatId="3D" csTypeId="urn:microsoft.com/office/officeart/2005/8/colors/colorful2" csCatId="colorful"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pt>
    <dgm:pt modelId="{7392A544-2894-4FF4-AA3A-B278789B3EB1}" type="pres">
      <dgm:prSet presAssocID="{414222E7-DC70-4126-8998-85CC65069687}" presName="node" presStyleLbl="node1" presStyleIdx="0" presStyleCnt="3">
        <dgm:presLayoutVars>
          <dgm:bulletEnabled val="1"/>
        </dgm:presLayoutVars>
      </dgm:prSet>
      <dgm:spPr/>
    </dgm:pt>
    <dgm:pt modelId="{31279818-2A24-4A59-880F-A14403B86CB3}" type="pres">
      <dgm:prSet presAssocID="{065385D1-0BA5-4E42-8E14-0E32C7DEB4C5}" presName="sibTrans" presStyleLbl="sibTrans2D1" presStyleIdx="0" presStyleCnt="3"/>
      <dgm:spPr/>
    </dgm:pt>
    <dgm:pt modelId="{5831FD14-3B52-439D-A645-BD243D4984BF}" type="pres">
      <dgm:prSet presAssocID="{065385D1-0BA5-4E42-8E14-0E32C7DEB4C5}" presName="connectorText" presStyleLbl="sibTrans2D1" presStyleIdx="0" presStyleCnt="3"/>
      <dgm:spPr/>
    </dgm:pt>
    <dgm:pt modelId="{31B05BFF-DE7D-4ED9-9828-A05BD6371560}" type="pres">
      <dgm:prSet presAssocID="{CCA03ADB-8406-44FD-BB44-24E3F4985348}" presName="node" presStyleLbl="node1" presStyleIdx="1" presStyleCnt="3">
        <dgm:presLayoutVars>
          <dgm:bulletEnabled val="1"/>
        </dgm:presLayoutVars>
      </dgm:prSet>
      <dgm:spPr/>
    </dgm:pt>
    <dgm:pt modelId="{B02F1D3C-E65F-40B7-9349-A3BE0DCD631C}" type="pres">
      <dgm:prSet presAssocID="{0E2BDFE3-304F-4DCA-9169-04B61F21987F}" presName="sibTrans" presStyleLbl="sibTrans2D1" presStyleIdx="1" presStyleCnt="3"/>
      <dgm:spPr/>
    </dgm:pt>
    <dgm:pt modelId="{931E46FA-0BC9-412D-9A0B-D0781E55E6A2}" type="pres">
      <dgm:prSet presAssocID="{0E2BDFE3-304F-4DCA-9169-04B61F21987F}" presName="connectorText" presStyleLbl="sibTrans2D1" presStyleIdx="1" presStyleCnt="3"/>
      <dgm:spPr/>
    </dgm:pt>
    <dgm:pt modelId="{280F97BB-49BD-41F3-8CC4-3CA20C6E010D}" type="pres">
      <dgm:prSet presAssocID="{13041A33-C7B4-4CF7-993A-7B94E5B4D9E8}" presName="node" presStyleLbl="node1" presStyleIdx="2" presStyleCnt="3">
        <dgm:presLayoutVars>
          <dgm:bulletEnabled val="1"/>
        </dgm:presLayoutVars>
      </dgm:prSet>
      <dgm:spPr/>
    </dgm:pt>
    <dgm:pt modelId="{718AB7E9-B709-436E-B8A4-32FE8BCE8E29}" type="pres">
      <dgm:prSet presAssocID="{DFB60257-B5D9-4ADD-9A95-F543B924C1DD}" presName="sibTrans" presStyleLbl="sibTrans2D1" presStyleIdx="2" presStyleCnt="3"/>
      <dgm:spPr/>
    </dgm:pt>
    <dgm:pt modelId="{D8931D39-3DBF-43BD-AF07-95BED3948A63}" type="pres">
      <dgm:prSet presAssocID="{DFB60257-B5D9-4ADD-9A95-F543B924C1DD}" presName="connectorText" presStyleLbl="sibTrans2D1" presStyleIdx="2" presStyleCnt="3"/>
      <dgm:spPr/>
    </dgm:pt>
  </dgm:ptLst>
  <dgm:cxnLst>
    <dgm:cxn modelId="{78411302-95F1-4950-9CD9-D0EF4A237A07}" type="presOf" srcId="{CCA03ADB-8406-44FD-BB44-24E3F4985348}" destId="{31B05BFF-DE7D-4ED9-9828-A05BD6371560}" srcOrd="0" destOrd="0" presId="urn:microsoft.com/office/officeart/2005/8/layout/cycle7"/>
    <dgm:cxn modelId="{13B8AF1B-161E-40FE-BFB8-4036C3B30EF3}" type="presOf" srcId="{414222E7-DC70-4126-8998-85CC65069687}" destId="{7392A544-2894-4FF4-AA3A-B278789B3EB1}" srcOrd="0" destOrd="0" presId="urn:microsoft.com/office/officeart/2005/8/layout/cycle7"/>
    <dgm:cxn modelId="{DB62C627-31B4-427A-BF27-F3D3019A24F1}" type="presOf" srcId="{065385D1-0BA5-4E42-8E14-0E32C7DEB4C5}" destId="{5831FD14-3B52-439D-A645-BD243D4984BF}" srcOrd="1"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82AB0E72-1CA2-496A-97CA-5CF06B64D794}" type="presOf" srcId="{DFB60257-B5D9-4ADD-9A95-F543B924C1DD}" destId="{718AB7E9-B709-436E-B8A4-32FE8BCE8E29}" srcOrd="0" destOrd="0" presId="urn:microsoft.com/office/officeart/2005/8/layout/cycle7"/>
    <dgm:cxn modelId="{58E3DA74-49AB-4EBB-8E98-1C7B10B7831A}" type="presOf" srcId="{DFB60257-B5D9-4ADD-9A95-F543B924C1DD}" destId="{D8931D39-3DBF-43BD-AF07-95BED3948A63}" srcOrd="1" destOrd="0" presId="urn:microsoft.com/office/officeart/2005/8/layout/cycle7"/>
    <dgm:cxn modelId="{8497879B-6B18-4C7A-A99A-1601D471C747}" type="presOf" srcId="{0E2BDFE3-304F-4DCA-9169-04B61F21987F}" destId="{B02F1D3C-E65F-40B7-9349-A3BE0DCD631C}" srcOrd="0" destOrd="0" presId="urn:microsoft.com/office/officeart/2005/8/layout/cycle7"/>
    <dgm:cxn modelId="{E10CD5AC-3C98-4DB2-BB9A-16B8A55B3D43}" type="presOf" srcId="{0E2BDFE3-304F-4DCA-9169-04B61F21987F}" destId="{931E46FA-0BC9-412D-9A0B-D0781E55E6A2}" srcOrd="1" destOrd="0" presId="urn:microsoft.com/office/officeart/2005/8/layout/cycle7"/>
    <dgm:cxn modelId="{8E2464B4-08D1-4123-9A03-9F205C89540B}" type="presOf" srcId="{065385D1-0BA5-4E42-8E14-0E32C7DEB4C5}" destId="{31279818-2A24-4A59-880F-A14403B86CB3}"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46FD26D4-06D8-40BB-9A38-6EB10747F03E}" type="presOf" srcId="{B810C35E-085F-41C1-B4D4-6F0F60C4773A}" destId="{044C57F7-6229-475E-8846-EE5F6085784F}" srcOrd="0" destOrd="0" presId="urn:microsoft.com/office/officeart/2005/8/layout/cycle7"/>
    <dgm:cxn modelId="{62D960E8-65A8-415D-8C1D-4247C02E9A49}" srcId="{B810C35E-085F-41C1-B4D4-6F0F60C4773A}" destId="{CCA03ADB-8406-44FD-BB44-24E3F4985348}" srcOrd="1" destOrd="0" parTransId="{675A7C6F-DD96-43C3-B905-2961D33314BD}" sibTransId="{0E2BDFE3-304F-4DCA-9169-04B61F21987F}"/>
    <dgm:cxn modelId="{12B641F0-D1D9-4E0B-BFE3-22B85F4B8656}" type="presOf" srcId="{13041A33-C7B4-4CF7-993A-7B94E5B4D9E8}" destId="{280F97BB-49BD-41F3-8CC4-3CA20C6E010D}" srcOrd="0" destOrd="0" presId="urn:microsoft.com/office/officeart/2005/8/layout/cycle7"/>
    <dgm:cxn modelId="{0FADB465-CE97-4CEE-B4C5-303BB51A23CE}" type="presParOf" srcId="{044C57F7-6229-475E-8846-EE5F6085784F}" destId="{7392A544-2894-4FF4-AA3A-B278789B3EB1}" srcOrd="0" destOrd="0" presId="urn:microsoft.com/office/officeart/2005/8/layout/cycle7"/>
    <dgm:cxn modelId="{815A466D-0B14-464A-8980-9C19A2993287}" type="presParOf" srcId="{044C57F7-6229-475E-8846-EE5F6085784F}" destId="{31279818-2A24-4A59-880F-A14403B86CB3}" srcOrd="1" destOrd="0" presId="urn:microsoft.com/office/officeart/2005/8/layout/cycle7"/>
    <dgm:cxn modelId="{323AD23F-D568-4BBF-B240-56CC886F3C37}" type="presParOf" srcId="{31279818-2A24-4A59-880F-A14403B86CB3}" destId="{5831FD14-3B52-439D-A645-BD243D4984BF}" srcOrd="0" destOrd="0" presId="urn:microsoft.com/office/officeart/2005/8/layout/cycle7"/>
    <dgm:cxn modelId="{30F834C2-3F5D-4EB9-8F53-60DCD34E2644}" type="presParOf" srcId="{044C57F7-6229-475E-8846-EE5F6085784F}" destId="{31B05BFF-DE7D-4ED9-9828-A05BD6371560}" srcOrd="2" destOrd="0" presId="urn:microsoft.com/office/officeart/2005/8/layout/cycle7"/>
    <dgm:cxn modelId="{D91B8F6F-848E-40DE-8470-4493530931DB}" type="presParOf" srcId="{044C57F7-6229-475E-8846-EE5F6085784F}" destId="{B02F1D3C-E65F-40B7-9349-A3BE0DCD631C}" srcOrd="3" destOrd="0" presId="urn:microsoft.com/office/officeart/2005/8/layout/cycle7"/>
    <dgm:cxn modelId="{D19959D9-3C83-495A-9FFE-EB0E83EE0C00}" type="presParOf" srcId="{B02F1D3C-E65F-40B7-9349-A3BE0DCD631C}" destId="{931E46FA-0BC9-412D-9A0B-D0781E55E6A2}" srcOrd="0" destOrd="0" presId="urn:microsoft.com/office/officeart/2005/8/layout/cycle7"/>
    <dgm:cxn modelId="{2123E888-48A1-4184-9ADE-C064979E4577}" type="presParOf" srcId="{044C57F7-6229-475E-8846-EE5F6085784F}" destId="{280F97BB-49BD-41F3-8CC4-3CA20C6E010D}" srcOrd="4" destOrd="0" presId="urn:microsoft.com/office/officeart/2005/8/layout/cycle7"/>
    <dgm:cxn modelId="{C9EBB3C4-913E-4708-94E6-7DE88D977E58}" type="presParOf" srcId="{044C57F7-6229-475E-8846-EE5F6085784F}" destId="{718AB7E9-B709-436E-B8A4-32FE8BCE8E29}" srcOrd="5" destOrd="0" presId="urn:microsoft.com/office/officeart/2005/8/layout/cycle7"/>
    <dgm:cxn modelId="{9E305DCA-D2DF-49EA-B2A3-5E9E9B01F75C}"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2B1E9339-2BC6-407B-840E-D0AD1877578F}" type="presOf" srcId="{2F279FE2-C625-4F28-9D8C-0C179FF7411A}" destId="{021E01C4-B878-45D0-A5A5-5E10A95FAB09}"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A3B78970-F9BB-4205-B1E5-F26D01F2A356}" type="presOf" srcId="{08BA5223-B275-4019-9F87-AAACE6CF1D13}" destId="{7A816D36-580F-4233-B357-C76DCCFEAA46}" srcOrd="0" destOrd="0" presId="urn:microsoft.com/office/officeart/2009/layout/CircleArrowProcess"/>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AAB240BC-65C0-4D9A-8324-E319D821693B}" type="presOf" srcId="{8FD81A0E-CD90-42D6-8857-B81EABB30F5A}" destId="{E078FEB5-83F6-45FC-8200-48DD50A1A48B}" srcOrd="0" destOrd="0" presId="urn:microsoft.com/office/officeart/2009/layout/CircleArrowProcess"/>
    <dgm:cxn modelId="{7284ECD8-19F3-494A-9505-4402C96AC4AD}" type="presOf" srcId="{DB4903AA-513A-4B94-8F4B-8845B7A7CD53}" destId="{D0504AC1-93A5-44C3-8912-FDC545860460}" srcOrd="0" destOrd="0" presId="urn:microsoft.com/office/officeart/2009/layout/CircleArrowProcess"/>
    <dgm:cxn modelId="{3A7C4BD7-B115-4FA8-8BCA-82234C67C944}" type="presParOf" srcId="{D0504AC1-93A5-44C3-8912-FDC545860460}" destId="{6010A565-27AE-43CF-86B7-8CAD24170B7E}" srcOrd="0" destOrd="0" presId="urn:microsoft.com/office/officeart/2009/layout/CircleArrowProcess"/>
    <dgm:cxn modelId="{CC22041B-131F-4F3C-8AF0-48D881A8A426}" type="presParOf" srcId="{6010A565-27AE-43CF-86B7-8CAD24170B7E}" destId="{FFCCF860-9228-4DFD-871E-A64396245C88}" srcOrd="0" destOrd="0" presId="urn:microsoft.com/office/officeart/2009/layout/CircleArrowProcess"/>
    <dgm:cxn modelId="{CB4FF34C-C8BD-45E2-8B9F-29C6C0DA21BE}" type="presParOf" srcId="{D0504AC1-93A5-44C3-8912-FDC545860460}" destId="{021E01C4-B878-45D0-A5A5-5E10A95FAB09}" srcOrd="1" destOrd="0" presId="urn:microsoft.com/office/officeart/2009/layout/CircleArrowProcess"/>
    <dgm:cxn modelId="{A23A4F4C-BB33-4C3B-98CA-F32D21EF21AB}" type="presParOf" srcId="{D0504AC1-93A5-44C3-8912-FDC545860460}" destId="{4C5DF461-E3E7-4EB3-8540-4CE50068E841}" srcOrd="2" destOrd="0" presId="urn:microsoft.com/office/officeart/2009/layout/CircleArrowProcess"/>
    <dgm:cxn modelId="{82A753F1-6E32-4647-AD3A-A5E1E0D68372}" type="presParOf" srcId="{4C5DF461-E3E7-4EB3-8540-4CE50068E841}" destId="{8B76E62F-ABB1-4141-89C2-5E5EB8ABC859}" srcOrd="0" destOrd="0" presId="urn:microsoft.com/office/officeart/2009/layout/CircleArrowProcess"/>
    <dgm:cxn modelId="{8AC11556-2A1B-4246-B5AC-A9CE28E249AB}" type="presParOf" srcId="{D0504AC1-93A5-44C3-8912-FDC545860460}" destId="{7A816D36-580F-4233-B357-C76DCCFEAA46}" srcOrd="3" destOrd="0" presId="urn:microsoft.com/office/officeart/2009/layout/CircleArrowProcess"/>
    <dgm:cxn modelId="{C09343DD-29AF-4EDC-A72C-5E60896F387D}" type="presParOf" srcId="{D0504AC1-93A5-44C3-8912-FDC545860460}" destId="{AA5A8547-8942-4DBC-92DB-31F10B87A750}" srcOrd="4" destOrd="0" presId="urn:microsoft.com/office/officeart/2009/layout/CircleArrowProcess"/>
    <dgm:cxn modelId="{4862DFC1-40AE-4B75-8F2C-2FDAE7B848BC}" type="presParOf" srcId="{AA5A8547-8942-4DBC-92DB-31F10B87A750}" destId="{A30DF224-FDE5-4CE8-AE91-D371AD48CD66}" srcOrd="0" destOrd="0" presId="urn:microsoft.com/office/officeart/2009/layout/CircleArrowProcess"/>
    <dgm:cxn modelId="{168A4A4B-B0CA-479F-B2C1-D899844BBC16}"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788A0436-3257-481E-BFFE-F674500EF09B}" type="presOf" srcId="{08BA5223-B275-4019-9F87-AAACE6CF1D13}" destId="{6563614B-30D7-4776-B3B0-68D6F90C3F91}"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BC28214E-7D3D-439D-8A77-B6DF7EF537E5}" type="presOf" srcId="{8FD81A0E-CD90-42D6-8857-B81EABB30F5A}" destId="{C06C9044-1E79-43E5-B1BD-40C3A375CEFA}" srcOrd="0" destOrd="0" presId="urn:microsoft.com/office/officeart/2009/layout/CircleArrowProcess"/>
    <dgm:cxn modelId="{659E325A-3BC8-4768-BE01-D7B78D8F4DBF}" srcId="{DB4903AA-513A-4B94-8F4B-8845B7A7CD53}" destId="{8FD81A0E-CD90-42D6-8857-B81EABB30F5A}" srcOrd="1" destOrd="0" parTransId="{DCB17B19-8612-4C4E-A8D4-A791606403D5}" sibTransId="{1440D9EC-531D-4B67-8429-EA63B50A6945}"/>
    <dgm:cxn modelId="{0CD9ACAC-4A02-40E6-8B1B-60E80CDC4BDF}" type="presOf" srcId="{DB4903AA-513A-4B94-8F4B-8845B7A7CD53}" destId="{D0504AC1-93A5-44C3-8912-FDC545860460}" srcOrd="0" destOrd="0" presId="urn:microsoft.com/office/officeart/2009/layout/CircleArrowProcess"/>
    <dgm:cxn modelId="{ACBB4C4A-CC7C-4B34-9BD8-66FCCF5179DD}" type="presParOf" srcId="{D0504AC1-93A5-44C3-8912-FDC545860460}" destId="{F58E495C-C0B9-4A72-8AD3-CA7EF1845659}" srcOrd="0" destOrd="0" presId="urn:microsoft.com/office/officeart/2009/layout/CircleArrowProcess"/>
    <dgm:cxn modelId="{D5ED44B7-C415-4207-BEA0-80CAF2368F7D}" type="presParOf" srcId="{F58E495C-C0B9-4A72-8AD3-CA7EF1845659}" destId="{8B76E62F-ABB1-4141-89C2-5E5EB8ABC859}" srcOrd="0" destOrd="0" presId="urn:microsoft.com/office/officeart/2009/layout/CircleArrowProcess"/>
    <dgm:cxn modelId="{866AA598-B95E-43DE-A334-ACCA91FAB8AE}" type="presParOf" srcId="{D0504AC1-93A5-44C3-8912-FDC545860460}" destId="{6563614B-30D7-4776-B3B0-68D6F90C3F91}" srcOrd="1" destOrd="0" presId="urn:microsoft.com/office/officeart/2009/layout/CircleArrowProcess"/>
    <dgm:cxn modelId="{B1143A11-2A8D-4A91-8E75-84A267DCE84D}" type="presParOf" srcId="{D0504AC1-93A5-44C3-8912-FDC545860460}" destId="{B87099A9-B330-4FBD-8C12-EFBF7CFDA050}" srcOrd="2" destOrd="0" presId="urn:microsoft.com/office/officeart/2009/layout/CircleArrowProcess"/>
    <dgm:cxn modelId="{2F16F27E-5C9F-43D3-9098-8B42686D4C60}" type="presParOf" srcId="{B87099A9-B330-4FBD-8C12-EFBF7CFDA050}" destId="{A30DF224-FDE5-4CE8-AE91-D371AD48CD66}" srcOrd="0" destOrd="0" presId="urn:microsoft.com/office/officeart/2009/layout/CircleArrowProcess"/>
    <dgm:cxn modelId="{80E9CF10-2881-4787-80F8-140BF2380244}"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5A316E01-5464-46FB-9149-090AE993E229}" srcId="{E0F9D8CC-8ADD-4F28-A963-8FBDF1C1438D}" destId="{796B8C84-CB9F-46F4-AA12-F481E387DAC8}" srcOrd="1" destOrd="0" parTransId="{7F8925DF-0F17-42F0-9EC8-FFFE35113473}" sibTransId="{FF629C6B-21BF-4248-A6CD-6123E3F7C01C}"/>
    <dgm:cxn modelId="{CF9E9D03-8C86-4D16-99CF-8FC3A510D258}" type="presOf" srcId="{41BF4476-44E8-4931-80CE-7B005391F8E7}" destId="{4753F095-ABC3-47CB-92B9-703EF4AE163A}" srcOrd="0" destOrd="0" presId="urn:microsoft.com/office/officeart/2005/8/layout/hierarchy3"/>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076D3212-3B06-41D8-8B35-F9CFDBDFE034}" srcId="{BA82C258-964C-4CCE-BC3C-045A542B71F4}" destId="{6055AD82-717F-43C6-8C29-AC4F61B56230}" srcOrd="3" destOrd="0" parTransId="{91DB8F9C-ECAD-488E-9F4E-F6A4B318A9ED}" sibTransId="{D089E5BD-EEB0-4822-BFC5-A7A70DEDC471}"/>
    <dgm:cxn modelId="{AC913017-B7C4-4DD7-9699-69E8DFCC4FC6}" srcId="{BA82C258-964C-4CCE-BC3C-045A542B71F4}" destId="{7504D27D-B78B-4F82-90C0-FC11EBA346BF}" srcOrd="0" destOrd="0" parTransId="{5EF9F349-7F79-486C-8807-4204A231D328}" sibTransId="{2F6F6A58-B206-4C75-8A58-253BF41A97E0}"/>
    <dgm:cxn modelId="{63580F1A-BB7F-4B7F-804E-F8910AA7C4D3}" type="presOf" srcId="{7504D27D-B78B-4F82-90C0-FC11EBA346BF}" destId="{5419F9B4-7A97-4531-83A0-AD90392379A3}" srcOrd="1" destOrd="0" presId="urn:microsoft.com/office/officeart/2005/8/layout/hierarchy3"/>
    <dgm:cxn modelId="{BCEAE31D-3677-4219-BAC1-52E27A0EAB6C}" type="presOf" srcId="{38AF5E35-B601-40F7-8F16-77461E511DB7}" destId="{98D3494D-91EA-4869-876C-7491C2CCC244}" srcOrd="0" destOrd="0" presId="urn:microsoft.com/office/officeart/2005/8/layout/hierarchy3"/>
    <dgm:cxn modelId="{689AFF21-1321-4A11-B56B-396C448578DB}" type="presOf" srcId="{28566E00-F398-48C3-8CAD-E630E3ACD93A}" destId="{8F7858A2-A5EC-4549-BF52-93F4AFACC382}" srcOrd="0" destOrd="0" presId="urn:microsoft.com/office/officeart/2005/8/layout/hierarchy3"/>
    <dgm:cxn modelId="{9E4BDA26-C5A0-4EDF-9516-A02E59A5AB89}" type="presOf" srcId="{EC466EAB-196F-4F5B-A8C7-584AC33ED47E}" destId="{D96C11A6-1A04-43D8-A82E-F98674D20D35}"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87B38D33-9291-4E6A-8DB9-08660A7F1D6D}" type="presOf" srcId="{7809E614-42D3-40C1-B514-83BD4DCF4CCD}" destId="{A08728B3-D8B4-4686-8CEE-BF5173D6FBF5}" srcOrd="1" destOrd="0" presId="urn:microsoft.com/office/officeart/2005/8/layout/hierarchy3"/>
    <dgm:cxn modelId="{BBE34C34-57BC-4012-87E7-F6B8B0CEA175}" type="presOf" srcId="{662A7715-FA44-478F-A15D-F1964BF19599}" destId="{B45F594A-6AFD-48A9-B898-068E165AD40F}" srcOrd="0" destOrd="0" presId="urn:microsoft.com/office/officeart/2005/8/layout/hierarchy3"/>
    <dgm:cxn modelId="{6A19133C-D885-4734-9784-B2A3104F709F}" type="presOf" srcId="{7504D27D-B78B-4F82-90C0-FC11EBA346BF}" destId="{406310AE-668C-4EB6-8B35-862A19E45E16}" srcOrd="0" destOrd="0" presId="urn:microsoft.com/office/officeart/2005/8/layout/hierarchy3"/>
    <dgm:cxn modelId="{F8552640-EA7C-4A1A-8B79-2BB7B82483A5}" type="presOf" srcId="{457F6E6B-364C-4850-880B-1BE2148F3A75}" destId="{5FE15929-2963-4895-908C-A248360D80E8}" srcOrd="0" destOrd="0" presId="urn:microsoft.com/office/officeart/2005/8/layout/hierarchy3"/>
    <dgm:cxn modelId="{DB9F4446-116F-423A-809B-FDB408CE59D7}" type="presOf" srcId="{C32D97FC-F426-4BC1-A3E6-0F20A99350F8}" destId="{00FF9727-07DD-4C56-8DD5-A4531639D50F}" srcOrd="0"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CF24696E-C5DE-4EDA-BE2E-344B9A2D16E1}" type="presOf" srcId="{E0F9D8CC-8ADD-4F28-A963-8FBDF1C1438D}" destId="{EC9D09E1-1415-49D5-B621-796FC72759CB}" srcOrd="1" destOrd="0" presId="urn:microsoft.com/office/officeart/2005/8/layout/hierarchy3"/>
    <dgm:cxn modelId="{B10EC16E-F3C9-45FE-81DA-0F9E9A0C6EDB}" type="presOf" srcId="{6CB85586-76F6-440A-BACE-2C2CFAEE2B1D}" destId="{E81202F4-5C4D-459E-ADFF-14DC3EA07AAE}" srcOrd="0" destOrd="0" presId="urn:microsoft.com/office/officeart/2005/8/layout/hierarchy3"/>
    <dgm:cxn modelId="{F4A22677-E551-45BA-8545-1FE10858C338}" type="presOf" srcId="{34B20537-32A6-4212-9D16-BF8863FEC41B}" destId="{75563E8A-01EF-4729-B562-B62662F3808F}" srcOrd="0" destOrd="0" presId="urn:microsoft.com/office/officeart/2005/8/layout/hierarchy3"/>
    <dgm:cxn modelId="{4F61FE77-1E07-4A2A-B32E-B29A7FCDC00E}" type="presOf" srcId="{6055AD82-717F-43C6-8C29-AC4F61B56230}" destId="{35EE18CB-21C0-4BAE-AF3D-1D9E9B0A4DD8}" srcOrd="0" destOrd="0" presId="urn:microsoft.com/office/officeart/2005/8/layout/hierarchy3"/>
    <dgm:cxn modelId="{48C4507B-AB3C-45E6-B027-57154FFED731}" type="presOf" srcId="{51BA3395-BC6E-43CB-9C93-2B019E13CD66}" destId="{9063BEBF-D9ED-4580-8AEE-1892B612D740}" srcOrd="0" destOrd="0" presId="urn:microsoft.com/office/officeart/2005/8/layout/hierarchy3"/>
    <dgm:cxn modelId="{58559181-62A8-4A1D-9148-BB4DBA61839D}" type="presOf" srcId="{F13EA4A2-6664-48F4-8636-0E16531ABD92}" destId="{488081A6-012F-468B-A769-61615495CF9E}" srcOrd="0" destOrd="0" presId="urn:microsoft.com/office/officeart/2005/8/layout/hierarchy3"/>
    <dgm:cxn modelId="{80EE4384-2110-46EE-907F-EBCAE7CDF2BE}" type="presOf" srcId="{BA270466-6C5A-43D8-80C8-F53ECE839531}" destId="{A277503A-E852-4CBB-BEA6-1207506A3967}" srcOrd="0"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43ECE68F-5624-4580-BD91-A9BFDDA2A431}" type="presOf" srcId="{796B8C84-CB9F-46F4-AA12-F481E387DAC8}" destId="{FCFCA8BA-82DD-4D7E-9676-16A0A7052D71}" srcOrd="0" destOrd="0" presId="urn:microsoft.com/office/officeart/2005/8/layout/hierarchy3"/>
    <dgm:cxn modelId="{9FA8C194-616F-4FA9-9033-CF72C0F18038}" srcId="{6055AD82-717F-43C6-8C29-AC4F61B56230}" destId="{EC466EAB-196F-4F5B-A8C7-584AC33ED47E}" srcOrd="0" destOrd="0" parTransId="{51BA3395-BC6E-43CB-9C93-2B019E13CD66}" sibTransId="{688A1146-20F6-457D-8758-845F84854E2F}"/>
    <dgm:cxn modelId="{3CE1F298-5642-414A-A3C3-FD03F0ED4A38}" srcId="{7504D27D-B78B-4F82-90C0-FC11EBA346BF}" destId="{C5D34472-8065-4C51-A19D-8A60663F98ED}" srcOrd="2" destOrd="0" parTransId="{6B1E4E46-2C57-4F46-B133-A4FFE75F26EB}" sibTransId="{82DEC1A8-F86A-4A53-AB49-2BEE148E89A3}"/>
    <dgm:cxn modelId="{DCD49F99-CA1C-47DC-A5B4-94CE7A462C72}" type="presOf" srcId="{6055AD82-717F-43C6-8C29-AC4F61B56230}" destId="{02AC1D09-D847-415C-A23A-97899324C929}" srcOrd="1" destOrd="0" presId="urn:microsoft.com/office/officeart/2005/8/layout/hierarchy3"/>
    <dgm:cxn modelId="{097274A3-607F-43F2-9F01-850A18FC04D7}" type="presOf" srcId="{63F4319C-CB2E-4B1F-B984-14C7BE5298BE}" destId="{95B6AE5B-6AFB-485A-B76A-5A48C7EFBAF6}"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8059B5A5-BC41-4CEF-8BB3-5CCE7CF594DF}" type="presOf" srcId="{37604A0A-FC3E-4E0D-836D-ACEB1E8E3BAF}" destId="{EC94C911-6800-4EB8-B218-2A26C4180F03}" srcOrd="0" destOrd="0" presId="urn:microsoft.com/office/officeart/2005/8/layout/hierarchy3"/>
    <dgm:cxn modelId="{15C63DA6-9E64-4268-B1A7-6D4962F4BF4E}" type="presOf" srcId="{C5D34472-8065-4C51-A19D-8A60663F98ED}" destId="{4B30D0CB-5154-487F-964A-3FFAB1729563}" srcOrd="0" destOrd="0" presId="urn:microsoft.com/office/officeart/2005/8/layout/hierarchy3"/>
    <dgm:cxn modelId="{BB20C4A9-72A2-4AEF-8043-FB852CBA5D40}" srcId="{7809E614-42D3-40C1-B514-83BD4DCF4CCD}" destId="{ED0BB081-959E-4D8C-B9B7-29B0A5889C42}" srcOrd="0" destOrd="0" parTransId="{EF3A2A94-23F3-44B7-80CF-51BCC66A8360}" sibTransId="{CC1B457A-179F-4C28-9509-F8D8DB1A2310}"/>
    <dgm:cxn modelId="{60C807AA-1AE7-4E89-AACA-040790E71FE1}" type="presOf" srcId="{6B1E4E46-2C57-4F46-B133-A4FFE75F26EB}" destId="{7C2A5087-40FC-42F1-B8D4-F343F75ED0AA}"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63D527C3-7A8A-4939-BFA1-409007D54CC2}" type="presOf" srcId="{42C5C117-079F-47D1-8BE8-0B505122C2F9}" destId="{3E60B2D5-9303-4DD4-B092-AAB520F8856D}" srcOrd="0"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E3C1E4C9-60B2-41BE-A359-8E5579935C92}" type="presOf" srcId="{E11A4794-B786-43C5-A9E4-BC38540B4B9C}" destId="{7E4A2962-F43F-479F-ABBF-E081D5851C28}" srcOrd="0" destOrd="0" presId="urn:microsoft.com/office/officeart/2005/8/layout/hierarchy3"/>
    <dgm:cxn modelId="{CF25B0D6-9BA8-4547-8AD3-1FF674AFA532}" type="presOf" srcId="{BA82C258-964C-4CCE-BC3C-045A542B71F4}" destId="{9B36E45F-F101-4DE2-A4F5-D64838AFF191}" srcOrd="0" destOrd="0" presId="urn:microsoft.com/office/officeart/2005/8/layout/hierarchy3"/>
    <dgm:cxn modelId="{6CEAE5D9-3863-45F5-99B4-1578DC44CB6D}" type="presOf" srcId="{ED0BB081-959E-4D8C-B9B7-29B0A5889C42}" destId="{3E294E92-0501-4B9B-AEC6-8B2B5CD58017}" srcOrd="0" destOrd="0" presId="urn:microsoft.com/office/officeart/2005/8/layout/hierarchy3"/>
    <dgm:cxn modelId="{A4F375E0-999E-4F99-B98F-D9D374EAAF97}" type="presOf" srcId="{7809E614-42D3-40C1-B514-83BD4DCF4CCD}" destId="{3288F97A-A21A-4DD3-84C9-48F4E718532F}" srcOrd="0" destOrd="0" presId="urn:microsoft.com/office/officeart/2005/8/layout/hierarchy3"/>
    <dgm:cxn modelId="{EADD82E3-E6DE-4131-95BB-42F58C1D76E2}" type="presOf" srcId="{E0F9D8CC-8ADD-4F28-A963-8FBDF1C1438D}" destId="{606E2CBB-4CD1-40E1-AED7-0662D1D3CC37}"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D8ACD4FB-511B-4FD3-ADC3-92A059A658A8}" type="presOf" srcId="{7F8925DF-0F17-42F0-9EC8-FFFE35113473}" destId="{3A7228FA-007B-4717-ABB2-194AF918E0E6}" srcOrd="0" destOrd="0" presId="urn:microsoft.com/office/officeart/2005/8/layout/hierarchy3"/>
    <dgm:cxn modelId="{7CCE46FC-215C-4184-9FED-395A1CDD3026}" type="presOf" srcId="{EF3A2A94-23F3-44B7-80CF-51BCC66A8360}" destId="{14C4017F-6A36-411B-B8BB-C902A2F51D7D}" srcOrd="0" destOrd="0" presId="urn:microsoft.com/office/officeart/2005/8/layout/hierarchy3"/>
    <dgm:cxn modelId="{6AD0611B-62A4-4F66-8DEF-F863A5C7F04B}" type="presParOf" srcId="{9B36E45F-F101-4DE2-A4F5-D64838AFF191}" destId="{9BDF2C3B-9D24-4F32-B9FB-F38264E84746}" srcOrd="0" destOrd="0" presId="urn:microsoft.com/office/officeart/2005/8/layout/hierarchy3"/>
    <dgm:cxn modelId="{46F040B1-3CD3-4038-9727-60728DC80F45}" type="presParOf" srcId="{9BDF2C3B-9D24-4F32-B9FB-F38264E84746}" destId="{F562EE4E-6E66-4422-8FFF-BE0AD1A01C44}" srcOrd="0" destOrd="0" presId="urn:microsoft.com/office/officeart/2005/8/layout/hierarchy3"/>
    <dgm:cxn modelId="{92F3F740-C888-4063-A080-B48EBD01DD45}" type="presParOf" srcId="{F562EE4E-6E66-4422-8FFF-BE0AD1A01C44}" destId="{406310AE-668C-4EB6-8B35-862A19E45E16}" srcOrd="0" destOrd="0" presId="urn:microsoft.com/office/officeart/2005/8/layout/hierarchy3"/>
    <dgm:cxn modelId="{0766C507-F1CF-41CD-B40C-C112E68F5103}" type="presParOf" srcId="{F562EE4E-6E66-4422-8FFF-BE0AD1A01C44}" destId="{5419F9B4-7A97-4531-83A0-AD90392379A3}" srcOrd="1" destOrd="0" presId="urn:microsoft.com/office/officeart/2005/8/layout/hierarchy3"/>
    <dgm:cxn modelId="{9E004666-EDCF-4B17-A357-A4701A388032}" type="presParOf" srcId="{9BDF2C3B-9D24-4F32-B9FB-F38264E84746}" destId="{FE11A601-0630-4D4D-8704-6E2970FED2A6}" srcOrd="1" destOrd="0" presId="urn:microsoft.com/office/officeart/2005/8/layout/hierarchy3"/>
    <dgm:cxn modelId="{B3DE8E08-F21C-4E74-B956-B878A1899CF1}" type="presParOf" srcId="{FE11A601-0630-4D4D-8704-6E2970FED2A6}" destId="{488081A6-012F-468B-A769-61615495CF9E}" srcOrd="0" destOrd="0" presId="urn:microsoft.com/office/officeart/2005/8/layout/hierarchy3"/>
    <dgm:cxn modelId="{630E2753-376F-416F-870F-FF561D81D239}" type="presParOf" srcId="{FE11A601-0630-4D4D-8704-6E2970FED2A6}" destId="{4753F095-ABC3-47CB-92B9-703EF4AE163A}" srcOrd="1" destOrd="0" presId="urn:microsoft.com/office/officeart/2005/8/layout/hierarchy3"/>
    <dgm:cxn modelId="{94BC438A-3D6A-45DB-97C2-56F5498A6139}" type="presParOf" srcId="{FE11A601-0630-4D4D-8704-6E2970FED2A6}" destId="{E81202F4-5C4D-459E-ADFF-14DC3EA07AAE}" srcOrd="2" destOrd="0" presId="urn:microsoft.com/office/officeart/2005/8/layout/hierarchy3"/>
    <dgm:cxn modelId="{6B1D3E94-24FF-4767-9618-B564E64B1108}" type="presParOf" srcId="{FE11A601-0630-4D4D-8704-6E2970FED2A6}" destId="{A277503A-E852-4CBB-BEA6-1207506A3967}" srcOrd="3" destOrd="0" presId="urn:microsoft.com/office/officeart/2005/8/layout/hierarchy3"/>
    <dgm:cxn modelId="{60CBD2C4-AADB-429A-B09E-07685D7C8BA1}" type="presParOf" srcId="{FE11A601-0630-4D4D-8704-6E2970FED2A6}" destId="{7C2A5087-40FC-42F1-B8D4-F343F75ED0AA}" srcOrd="4" destOrd="0" presId="urn:microsoft.com/office/officeart/2005/8/layout/hierarchy3"/>
    <dgm:cxn modelId="{3644F4AD-EB91-4583-BDCC-56E767E0910F}" type="presParOf" srcId="{FE11A601-0630-4D4D-8704-6E2970FED2A6}" destId="{4B30D0CB-5154-487F-964A-3FFAB1729563}" srcOrd="5" destOrd="0" presId="urn:microsoft.com/office/officeart/2005/8/layout/hierarchy3"/>
    <dgm:cxn modelId="{EE0CC69F-1A1C-423B-AA12-C9075AB6721C}" type="presParOf" srcId="{9B36E45F-F101-4DE2-A4F5-D64838AFF191}" destId="{A83DD3C8-31ED-4215-BA5D-2BE7F6DB3BCB}" srcOrd="1" destOrd="0" presId="urn:microsoft.com/office/officeart/2005/8/layout/hierarchy3"/>
    <dgm:cxn modelId="{E7BB28F5-2794-41CD-B589-6DB2003C0CA0}" type="presParOf" srcId="{A83DD3C8-31ED-4215-BA5D-2BE7F6DB3BCB}" destId="{73ABC87C-541C-4C22-8D02-4AE6362F733F}" srcOrd="0" destOrd="0" presId="urn:microsoft.com/office/officeart/2005/8/layout/hierarchy3"/>
    <dgm:cxn modelId="{75EF6AD5-A004-4C7A-B539-FFBF361946A3}" type="presParOf" srcId="{73ABC87C-541C-4C22-8D02-4AE6362F733F}" destId="{606E2CBB-4CD1-40E1-AED7-0662D1D3CC37}" srcOrd="0" destOrd="0" presId="urn:microsoft.com/office/officeart/2005/8/layout/hierarchy3"/>
    <dgm:cxn modelId="{D62A3B65-E157-4B39-B2A9-534676F9F5FA}" type="presParOf" srcId="{73ABC87C-541C-4C22-8D02-4AE6362F733F}" destId="{EC9D09E1-1415-49D5-B621-796FC72759CB}" srcOrd="1" destOrd="0" presId="urn:microsoft.com/office/officeart/2005/8/layout/hierarchy3"/>
    <dgm:cxn modelId="{0A4496E4-3DDC-41BE-B8DB-15406CDFF7F3}" type="presParOf" srcId="{A83DD3C8-31ED-4215-BA5D-2BE7F6DB3BCB}" destId="{77DD7184-C601-46C5-BE8E-9795DF7F48CE}" srcOrd="1" destOrd="0" presId="urn:microsoft.com/office/officeart/2005/8/layout/hierarchy3"/>
    <dgm:cxn modelId="{3268D630-A241-47E2-BED3-51BE96B3DCCB}" type="presParOf" srcId="{77DD7184-C601-46C5-BE8E-9795DF7F48CE}" destId="{EC94C911-6800-4EB8-B218-2A26C4180F03}" srcOrd="0" destOrd="0" presId="urn:microsoft.com/office/officeart/2005/8/layout/hierarchy3"/>
    <dgm:cxn modelId="{9DFE5A79-5F3F-4571-B9A4-445DC31F45B2}" type="presParOf" srcId="{77DD7184-C601-46C5-BE8E-9795DF7F48CE}" destId="{B45F594A-6AFD-48A9-B898-068E165AD40F}" srcOrd="1" destOrd="0" presId="urn:microsoft.com/office/officeart/2005/8/layout/hierarchy3"/>
    <dgm:cxn modelId="{A3B0E4F4-B6E1-4D44-9213-5328004D8873}" type="presParOf" srcId="{77DD7184-C601-46C5-BE8E-9795DF7F48CE}" destId="{3A7228FA-007B-4717-ABB2-194AF918E0E6}" srcOrd="2" destOrd="0" presId="urn:microsoft.com/office/officeart/2005/8/layout/hierarchy3"/>
    <dgm:cxn modelId="{7AF96A55-44A9-4A78-B780-11F75FDD21D9}" type="presParOf" srcId="{77DD7184-C601-46C5-BE8E-9795DF7F48CE}" destId="{FCFCA8BA-82DD-4D7E-9676-16A0A7052D71}" srcOrd="3" destOrd="0" presId="urn:microsoft.com/office/officeart/2005/8/layout/hierarchy3"/>
    <dgm:cxn modelId="{35C0D67E-EE0E-43C4-BDBE-35121B389959}" type="presParOf" srcId="{77DD7184-C601-46C5-BE8E-9795DF7F48CE}" destId="{7E4A2962-F43F-479F-ABBF-E081D5851C28}" srcOrd="4" destOrd="0" presId="urn:microsoft.com/office/officeart/2005/8/layout/hierarchy3"/>
    <dgm:cxn modelId="{78D296FA-0CAE-45D7-895C-AA9A79435209}" type="presParOf" srcId="{77DD7184-C601-46C5-BE8E-9795DF7F48CE}" destId="{98D3494D-91EA-4869-876C-7491C2CCC244}" srcOrd="5" destOrd="0" presId="urn:microsoft.com/office/officeart/2005/8/layout/hierarchy3"/>
    <dgm:cxn modelId="{D9B86E48-A4D0-441C-B0B5-DE442ECCF885}" type="presParOf" srcId="{9B36E45F-F101-4DE2-A4F5-D64838AFF191}" destId="{7938F460-EB94-480F-9BA7-0F2B59D499BC}" srcOrd="2" destOrd="0" presId="urn:microsoft.com/office/officeart/2005/8/layout/hierarchy3"/>
    <dgm:cxn modelId="{CBFA79D3-7011-4B61-964A-5462E582CC81}" type="presParOf" srcId="{7938F460-EB94-480F-9BA7-0F2B59D499BC}" destId="{45B2250C-0FDC-4E6E-AC0B-93B86F3C322B}" srcOrd="0" destOrd="0" presId="urn:microsoft.com/office/officeart/2005/8/layout/hierarchy3"/>
    <dgm:cxn modelId="{13552A42-804D-4FB8-83E6-AD112E2EBC1A}" type="presParOf" srcId="{45B2250C-0FDC-4E6E-AC0B-93B86F3C322B}" destId="{3288F97A-A21A-4DD3-84C9-48F4E718532F}" srcOrd="0" destOrd="0" presId="urn:microsoft.com/office/officeart/2005/8/layout/hierarchy3"/>
    <dgm:cxn modelId="{FD37D834-B7F2-462B-B1C4-5CF6C9116308}" type="presParOf" srcId="{45B2250C-0FDC-4E6E-AC0B-93B86F3C322B}" destId="{A08728B3-D8B4-4686-8CEE-BF5173D6FBF5}" srcOrd="1" destOrd="0" presId="urn:microsoft.com/office/officeart/2005/8/layout/hierarchy3"/>
    <dgm:cxn modelId="{019471E0-2D29-44A7-B359-C046BFBEFB9A}" type="presParOf" srcId="{7938F460-EB94-480F-9BA7-0F2B59D499BC}" destId="{7733E11F-7F17-4343-BB25-2B2C2CA141FD}" srcOrd="1" destOrd="0" presId="urn:microsoft.com/office/officeart/2005/8/layout/hierarchy3"/>
    <dgm:cxn modelId="{B8299D2E-1182-44A8-B1A9-50D95CC94233}" type="presParOf" srcId="{7733E11F-7F17-4343-BB25-2B2C2CA141FD}" destId="{14C4017F-6A36-411B-B8BB-C902A2F51D7D}" srcOrd="0" destOrd="0" presId="urn:microsoft.com/office/officeart/2005/8/layout/hierarchy3"/>
    <dgm:cxn modelId="{A9AE7C02-D290-4B8B-9CAD-07BD8ED7BEDA}" type="presParOf" srcId="{7733E11F-7F17-4343-BB25-2B2C2CA141FD}" destId="{3E294E92-0501-4B9B-AEC6-8B2B5CD58017}" srcOrd="1" destOrd="0" presId="urn:microsoft.com/office/officeart/2005/8/layout/hierarchy3"/>
    <dgm:cxn modelId="{3464514E-CDA4-4C2B-AFA1-3539EB5D70CC}" type="presParOf" srcId="{7733E11F-7F17-4343-BB25-2B2C2CA141FD}" destId="{5FE15929-2963-4895-908C-A248360D80E8}" srcOrd="2" destOrd="0" presId="urn:microsoft.com/office/officeart/2005/8/layout/hierarchy3"/>
    <dgm:cxn modelId="{9FBE9F44-E6BC-493B-A952-23B75B4E66C0}" type="presParOf" srcId="{7733E11F-7F17-4343-BB25-2B2C2CA141FD}" destId="{75563E8A-01EF-4729-B562-B62662F3808F}" srcOrd="3" destOrd="0" presId="urn:microsoft.com/office/officeart/2005/8/layout/hierarchy3"/>
    <dgm:cxn modelId="{200B1E42-9E07-4DEE-B80B-C8EB5CE974AB}" type="presParOf" srcId="{7733E11F-7F17-4343-BB25-2B2C2CA141FD}" destId="{00FF9727-07DD-4C56-8DD5-A4531639D50F}" srcOrd="4" destOrd="0" presId="urn:microsoft.com/office/officeart/2005/8/layout/hierarchy3"/>
    <dgm:cxn modelId="{760A90E3-6C58-41C3-9CEE-9D2FDEB64875}" type="presParOf" srcId="{7733E11F-7F17-4343-BB25-2B2C2CA141FD}" destId="{95B6AE5B-6AFB-485A-B76A-5A48C7EFBAF6}" srcOrd="5" destOrd="0" presId="urn:microsoft.com/office/officeart/2005/8/layout/hierarchy3"/>
    <dgm:cxn modelId="{5235F3D1-3349-4EB2-A854-82C3A0A3E564}" type="presParOf" srcId="{7733E11F-7F17-4343-BB25-2B2C2CA141FD}" destId="{3E60B2D5-9303-4DD4-B092-AAB520F8856D}" srcOrd="6" destOrd="0" presId="urn:microsoft.com/office/officeart/2005/8/layout/hierarchy3"/>
    <dgm:cxn modelId="{15EEB67F-84C0-4065-B7BD-0DAAC94E7C9E}" type="presParOf" srcId="{7733E11F-7F17-4343-BB25-2B2C2CA141FD}" destId="{8F7858A2-A5EC-4549-BF52-93F4AFACC382}" srcOrd="7" destOrd="0" presId="urn:microsoft.com/office/officeart/2005/8/layout/hierarchy3"/>
    <dgm:cxn modelId="{2804EE07-8240-4D4E-ADD9-7B28B4BB546F}" type="presParOf" srcId="{9B36E45F-F101-4DE2-A4F5-D64838AFF191}" destId="{1E0AE743-B422-4C6E-A6DC-62169671829F}" srcOrd="3" destOrd="0" presId="urn:microsoft.com/office/officeart/2005/8/layout/hierarchy3"/>
    <dgm:cxn modelId="{3B478B46-DF4D-4129-B978-73284493E5B2}" type="presParOf" srcId="{1E0AE743-B422-4C6E-A6DC-62169671829F}" destId="{0D865FA4-5DD1-4E5C-965D-CFCAF0EEE244}" srcOrd="0" destOrd="0" presId="urn:microsoft.com/office/officeart/2005/8/layout/hierarchy3"/>
    <dgm:cxn modelId="{EEB31B79-E4B1-4B0C-BC5D-1EF14E0B1C8F}" type="presParOf" srcId="{0D865FA4-5DD1-4E5C-965D-CFCAF0EEE244}" destId="{35EE18CB-21C0-4BAE-AF3D-1D9E9B0A4DD8}" srcOrd="0" destOrd="0" presId="urn:microsoft.com/office/officeart/2005/8/layout/hierarchy3"/>
    <dgm:cxn modelId="{AD614225-655E-4A76-944A-100F0D2CD5B3}" type="presParOf" srcId="{0D865FA4-5DD1-4E5C-965D-CFCAF0EEE244}" destId="{02AC1D09-D847-415C-A23A-97899324C929}" srcOrd="1" destOrd="0" presId="urn:microsoft.com/office/officeart/2005/8/layout/hierarchy3"/>
    <dgm:cxn modelId="{424F5E5D-E9E4-4B22-ADE7-A9D71344EAE5}" type="presParOf" srcId="{1E0AE743-B422-4C6E-A6DC-62169671829F}" destId="{229FD0F7-B5D0-42CA-8F64-0DF0A05F777E}" srcOrd="1" destOrd="0" presId="urn:microsoft.com/office/officeart/2005/8/layout/hierarchy3"/>
    <dgm:cxn modelId="{BD400907-E52C-4535-92C2-A5E498443AE9}" type="presParOf" srcId="{229FD0F7-B5D0-42CA-8F64-0DF0A05F777E}" destId="{9063BEBF-D9ED-4580-8AEE-1892B612D740}" srcOrd="0" destOrd="0" presId="urn:microsoft.com/office/officeart/2005/8/layout/hierarchy3"/>
    <dgm:cxn modelId="{0C7E8DC7-85C2-434F-ACA5-64236CD65204}"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C91A4-ABBB-41F3-A798-7057B0DD0F7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FCC11CE-239E-4CA0-A54B-3C9EB0276823}">
      <dgm:prSet phldrT="[Text]"/>
      <dgm:spPr/>
      <dgm:t>
        <a:bodyPr/>
        <a:lstStyle/>
        <a:p>
          <a:r>
            <a:rPr lang="en-US" dirty="0"/>
            <a:t>Here’s What…</a:t>
          </a:r>
        </a:p>
      </dgm:t>
    </dgm:pt>
    <dgm:pt modelId="{B2FA4437-541E-4411-8E6B-D6D86142D3C8}" type="parTrans" cxnId="{F243092F-4C38-4F3B-B321-3C08CB2B0961}">
      <dgm:prSet/>
      <dgm:spPr/>
      <dgm:t>
        <a:bodyPr/>
        <a:lstStyle/>
        <a:p>
          <a:endParaRPr lang="en-US"/>
        </a:p>
      </dgm:t>
    </dgm:pt>
    <dgm:pt modelId="{DE3077F9-D1F5-43DE-A81F-424979DC8D0D}" type="sibTrans" cxnId="{F243092F-4C38-4F3B-B321-3C08CB2B0961}">
      <dgm:prSet/>
      <dgm:spPr/>
      <dgm:t>
        <a:bodyPr/>
        <a:lstStyle/>
        <a:p>
          <a:endParaRPr lang="en-US"/>
        </a:p>
      </dgm:t>
    </dgm:pt>
    <dgm:pt modelId="{EAC060E2-6299-44F7-A987-3E0BD0E63B7A}">
      <dgm:prSet phldrT="[Text]"/>
      <dgm:spPr/>
      <dgm:t>
        <a:bodyPr/>
        <a:lstStyle/>
        <a:p>
          <a:pPr algn="l"/>
          <a:r>
            <a:rPr lang="en-US" b="1" dirty="0"/>
            <a:t>(T-TESS </a:t>
          </a:r>
        </a:p>
        <a:p>
          <a:pPr algn="l"/>
          <a:r>
            <a:rPr lang="en-US" b="1" dirty="0"/>
            <a:t>Key </a:t>
          </a:r>
        </a:p>
        <a:p>
          <a:pPr algn="l"/>
          <a:r>
            <a:rPr lang="en-US" b="1" dirty="0"/>
            <a:t>Points)</a:t>
          </a:r>
          <a:r>
            <a:rPr lang="en-US" dirty="0"/>
            <a:t> </a:t>
          </a:r>
        </a:p>
      </dgm:t>
    </dgm:pt>
    <dgm:pt modelId="{83410B87-3F53-4119-93EC-9976BA43EEC1}" type="parTrans" cxnId="{00120618-A7C5-40AD-A8F5-A21EB5F5141D}">
      <dgm:prSet/>
      <dgm:spPr/>
      <dgm:t>
        <a:bodyPr/>
        <a:lstStyle/>
        <a:p>
          <a:endParaRPr lang="en-US"/>
        </a:p>
      </dgm:t>
    </dgm:pt>
    <dgm:pt modelId="{2CA6D365-82A0-4FCA-9ABE-C1C66B0DDBF0}" type="sibTrans" cxnId="{00120618-A7C5-40AD-A8F5-A21EB5F5141D}">
      <dgm:prSet/>
      <dgm:spPr/>
      <dgm:t>
        <a:bodyPr/>
        <a:lstStyle/>
        <a:p>
          <a:endParaRPr lang="en-US"/>
        </a:p>
      </dgm:t>
    </dgm:pt>
    <dgm:pt modelId="{C579C342-205F-4C0A-81E0-93CA1B610C2F}">
      <dgm:prSet phldrT="[Text]"/>
      <dgm:spPr/>
      <dgm:t>
        <a:bodyPr/>
        <a:lstStyle/>
        <a:p>
          <a:r>
            <a:rPr lang="en-US" dirty="0"/>
            <a:t>So What…</a:t>
          </a:r>
        </a:p>
      </dgm:t>
    </dgm:pt>
    <dgm:pt modelId="{2276A8C4-2D1D-4AFE-B787-B808BA3E52C4}" type="parTrans" cxnId="{86040DA0-6AD3-4881-9123-89D445CC92E9}">
      <dgm:prSet/>
      <dgm:spPr/>
      <dgm:t>
        <a:bodyPr/>
        <a:lstStyle/>
        <a:p>
          <a:endParaRPr lang="en-US"/>
        </a:p>
      </dgm:t>
    </dgm:pt>
    <dgm:pt modelId="{D124DE18-78FE-468D-B0E1-573B120F1BC2}" type="sibTrans" cxnId="{86040DA0-6AD3-4881-9123-89D445CC92E9}">
      <dgm:prSet/>
      <dgm:spPr/>
      <dgm:t>
        <a:bodyPr/>
        <a:lstStyle/>
        <a:p>
          <a:endParaRPr lang="en-US"/>
        </a:p>
      </dgm:t>
    </dgm:pt>
    <dgm:pt modelId="{3231DE69-56B9-4940-9677-7D7D3AE54EB5}">
      <dgm:prSet phldrT="[Text]"/>
      <dgm:spPr/>
      <dgm:t>
        <a:bodyPr/>
        <a:lstStyle/>
        <a:p>
          <a:pPr algn="l"/>
          <a:r>
            <a:rPr lang="en-US" b="1" dirty="0"/>
            <a:t>(So, what are your “take-away” points?)  </a:t>
          </a:r>
        </a:p>
      </dgm:t>
    </dgm:pt>
    <dgm:pt modelId="{DCE25811-C97F-4417-8240-7FC3A0272F8C}" type="parTrans" cxnId="{B512D984-4D58-433F-A61C-1B290DF54C6B}">
      <dgm:prSet/>
      <dgm:spPr/>
      <dgm:t>
        <a:bodyPr/>
        <a:lstStyle/>
        <a:p>
          <a:endParaRPr lang="en-US"/>
        </a:p>
      </dgm:t>
    </dgm:pt>
    <dgm:pt modelId="{8063D0B1-E665-4B28-B620-B6C2845F877B}" type="sibTrans" cxnId="{B512D984-4D58-433F-A61C-1B290DF54C6B}">
      <dgm:prSet/>
      <dgm:spPr/>
      <dgm:t>
        <a:bodyPr/>
        <a:lstStyle/>
        <a:p>
          <a:endParaRPr lang="en-US"/>
        </a:p>
      </dgm:t>
    </dgm:pt>
    <dgm:pt modelId="{695EFE07-F798-4C19-8FA0-6A9AE1C6C409}">
      <dgm:prSet phldrT="[Text]"/>
      <dgm:spPr/>
      <dgm:t>
        <a:bodyPr/>
        <a:lstStyle/>
        <a:p>
          <a:r>
            <a:rPr lang="en-US" dirty="0"/>
            <a:t>Now What…</a:t>
          </a:r>
        </a:p>
      </dgm:t>
    </dgm:pt>
    <dgm:pt modelId="{A66DE54D-05E9-4EB5-95E9-CDDC8D24C94B}" type="parTrans" cxnId="{E8448919-54C1-4089-8DFF-0DC4871C0619}">
      <dgm:prSet/>
      <dgm:spPr/>
      <dgm:t>
        <a:bodyPr/>
        <a:lstStyle/>
        <a:p>
          <a:endParaRPr lang="en-US"/>
        </a:p>
      </dgm:t>
    </dgm:pt>
    <dgm:pt modelId="{795BE25B-6640-4E95-B354-A1B2BE6C139E}" type="sibTrans" cxnId="{E8448919-54C1-4089-8DFF-0DC4871C0619}">
      <dgm:prSet/>
      <dgm:spPr/>
      <dgm:t>
        <a:bodyPr/>
        <a:lstStyle/>
        <a:p>
          <a:endParaRPr lang="en-US"/>
        </a:p>
      </dgm:t>
    </dgm:pt>
    <dgm:pt modelId="{76C6AC51-2204-40EB-88F4-F2BA6AD12FC7}">
      <dgm:prSet phldrT="[Text]"/>
      <dgm:spPr/>
      <dgm:t>
        <a:bodyPr/>
        <a:lstStyle/>
        <a:p>
          <a:pPr algn="l"/>
          <a:r>
            <a:rPr lang="en-US" b="1" dirty="0"/>
            <a:t>(Now, what do you need?) </a:t>
          </a:r>
        </a:p>
      </dgm:t>
    </dgm:pt>
    <dgm:pt modelId="{2FB7B9C0-7F17-4FE7-ACB7-C9F3F2B9DA76}" type="parTrans" cxnId="{A9A7D2B7-3F27-4EB9-847F-3ACA0588E36E}">
      <dgm:prSet/>
      <dgm:spPr/>
      <dgm:t>
        <a:bodyPr/>
        <a:lstStyle/>
        <a:p>
          <a:endParaRPr lang="en-US"/>
        </a:p>
      </dgm:t>
    </dgm:pt>
    <dgm:pt modelId="{37379756-12BC-46BC-899F-7165C928564D}" type="sibTrans" cxnId="{A9A7D2B7-3F27-4EB9-847F-3ACA0588E36E}">
      <dgm:prSet/>
      <dgm:spPr/>
      <dgm:t>
        <a:bodyPr/>
        <a:lstStyle/>
        <a:p>
          <a:endParaRPr lang="en-US"/>
        </a:p>
      </dgm:t>
    </dgm:pt>
    <dgm:pt modelId="{A465149E-5352-4D17-85FC-D73C926E4249}" type="pres">
      <dgm:prSet presAssocID="{A52C91A4-ABBB-41F3-A798-7057B0DD0F78}" presName="Name0" presStyleCnt="0">
        <dgm:presLayoutVars>
          <dgm:chMax val="7"/>
          <dgm:chPref val="5"/>
          <dgm:dir/>
          <dgm:animOne val="branch"/>
          <dgm:animLvl val="lvl"/>
        </dgm:presLayoutVars>
      </dgm:prSet>
      <dgm:spPr/>
    </dgm:pt>
    <dgm:pt modelId="{E5A7F830-50BE-4B14-90C0-943DF126674C}" type="pres">
      <dgm:prSet presAssocID="{695EFE07-F798-4C19-8FA0-6A9AE1C6C409}" presName="ChildAccent3" presStyleCnt="0"/>
      <dgm:spPr/>
    </dgm:pt>
    <dgm:pt modelId="{625E1D9A-AD21-47E9-8E2D-26B6EDA44484}" type="pres">
      <dgm:prSet presAssocID="{695EFE07-F798-4C19-8FA0-6A9AE1C6C409}" presName="ChildAccent" presStyleLbl="alignImgPlace1" presStyleIdx="0" presStyleCnt="3"/>
      <dgm:spPr/>
    </dgm:pt>
    <dgm:pt modelId="{877ED654-46D1-4B36-ADC3-A71BF5B1FDD2}" type="pres">
      <dgm:prSet presAssocID="{695EFE07-F798-4C19-8FA0-6A9AE1C6C409}" presName="Child3" presStyleLbl="revTx" presStyleIdx="0" presStyleCnt="0">
        <dgm:presLayoutVars>
          <dgm:chMax val="0"/>
          <dgm:chPref val="0"/>
          <dgm:bulletEnabled val="1"/>
        </dgm:presLayoutVars>
      </dgm:prSet>
      <dgm:spPr/>
    </dgm:pt>
    <dgm:pt modelId="{0DD6531E-F2E7-4FE6-A46C-AD71BD2156BE}" type="pres">
      <dgm:prSet presAssocID="{695EFE07-F798-4C19-8FA0-6A9AE1C6C409}" presName="Parent3" presStyleLbl="node1" presStyleIdx="0" presStyleCnt="3">
        <dgm:presLayoutVars>
          <dgm:chMax val="2"/>
          <dgm:chPref val="1"/>
          <dgm:bulletEnabled val="1"/>
        </dgm:presLayoutVars>
      </dgm:prSet>
      <dgm:spPr/>
    </dgm:pt>
    <dgm:pt modelId="{14FC0D48-C90E-48D2-A012-59BA43AE696D}" type="pres">
      <dgm:prSet presAssocID="{C579C342-205F-4C0A-81E0-93CA1B610C2F}" presName="ChildAccent2" presStyleCnt="0"/>
      <dgm:spPr/>
    </dgm:pt>
    <dgm:pt modelId="{86FE29D2-4875-4474-97B2-B38512417BCC}" type="pres">
      <dgm:prSet presAssocID="{C579C342-205F-4C0A-81E0-93CA1B610C2F}" presName="ChildAccent" presStyleLbl="alignImgPlace1" presStyleIdx="1" presStyleCnt="3"/>
      <dgm:spPr/>
    </dgm:pt>
    <dgm:pt modelId="{14101BAA-EBDF-4C9E-A510-3FA0392D7309}" type="pres">
      <dgm:prSet presAssocID="{C579C342-205F-4C0A-81E0-93CA1B610C2F}" presName="Child2" presStyleLbl="revTx" presStyleIdx="0" presStyleCnt="0">
        <dgm:presLayoutVars>
          <dgm:chMax val="0"/>
          <dgm:chPref val="0"/>
          <dgm:bulletEnabled val="1"/>
        </dgm:presLayoutVars>
      </dgm:prSet>
      <dgm:spPr/>
    </dgm:pt>
    <dgm:pt modelId="{D1736A2F-E79B-46C4-B434-1E4F86D4AC30}" type="pres">
      <dgm:prSet presAssocID="{C579C342-205F-4C0A-81E0-93CA1B610C2F}" presName="Parent2" presStyleLbl="node1" presStyleIdx="1" presStyleCnt="3">
        <dgm:presLayoutVars>
          <dgm:chMax val="2"/>
          <dgm:chPref val="1"/>
          <dgm:bulletEnabled val="1"/>
        </dgm:presLayoutVars>
      </dgm:prSet>
      <dgm:spPr/>
    </dgm:pt>
    <dgm:pt modelId="{F9A7446F-DCD5-48B1-BA83-3F93697165CA}" type="pres">
      <dgm:prSet presAssocID="{4FCC11CE-239E-4CA0-A54B-3C9EB0276823}" presName="ChildAccent1" presStyleCnt="0"/>
      <dgm:spPr/>
    </dgm:pt>
    <dgm:pt modelId="{60F3AD6F-247E-4AEB-B884-49AC657F1632}" type="pres">
      <dgm:prSet presAssocID="{4FCC11CE-239E-4CA0-A54B-3C9EB0276823}" presName="ChildAccent" presStyleLbl="alignImgPlace1" presStyleIdx="2" presStyleCnt="3"/>
      <dgm:spPr/>
    </dgm:pt>
    <dgm:pt modelId="{2C4B4F83-3166-44E0-878D-1C4934C99A77}" type="pres">
      <dgm:prSet presAssocID="{4FCC11CE-239E-4CA0-A54B-3C9EB0276823}" presName="Child1" presStyleLbl="revTx" presStyleIdx="0" presStyleCnt="0">
        <dgm:presLayoutVars>
          <dgm:chMax val="0"/>
          <dgm:chPref val="0"/>
          <dgm:bulletEnabled val="1"/>
        </dgm:presLayoutVars>
      </dgm:prSet>
      <dgm:spPr/>
    </dgm:pt>
    <dgm:pt modelId="{8B016230-6B9B-439A-97AE-3BE3B7FD4B8D}" type="pres">
      <dgm:prSet presAssocID="{4FCC11CE-239E-4CA0-A54B-3C9EB0276823}" presName="Parent1" presStyleLbl="node1" presStyleIdx="2" presStyleCnt="3">
        <dgm:presLayoutVars>
          <dgm:chMax val="2"/>
          <dgm:chPref val="1"/>
          <dgm:bulletEnabled val="1"/>
        </dgm:presLayoutVars>
      </dgm:prSet>
      <dgm:spPr/>
    </dgm:pt>
  </dgm:ptLst>
  <dgm:cxnLst>
    <dgm:cxn modelId="{DD16FE05-FAC6-4955-ACB6-5916B42A3D00}" type="presOf" srcId="{3231DE69-56B9-4940-9677-7D7D3AE54EB5}" destId="{86FE29D2-4875-4474-97B2-B38512417BCC}" srcOrd="0" destOrd="0" presId="urn:microsoft.com/office/officeart/2011/layout/InterconnectedBlockProcess"/>
    <dgm:cxn modelId="{BEACD811-D324-4B7E-9E0E-D0F97AF97F1C}" type="presOf" srcId="{C579C342-205F-4C0A-81E0-93CA1B610C2F}" destId="{D1736A2F-E79B-46C4-B434-1E4F86D4AC30}" srcOrd="0" destOrd="0" presId="urn:microsoft.com/office/officeart/2011/layout/InterconnectedBlockProcess"/>
    <dgm:cxn modelId="{46296E14-E07B-4DB2-B4CA-3EB1383B8317}" type="presOf" srcId="{EAC060E2-6299-44F7-A987-3E0BD0E63B7A}" destId="{2C4B4F83-3166-44E0-878D-1C4934C99A77}" srcOrd="1" destOrd="0" presId="urn:microsoft.com/office/officeart/2011/layout/InterconnectedBlockProcess"/>
    <dgm:cxn modelId="{00120618-A7C5-40AD-A8F5-A21EB5F5141D}" srcId="{4FCC11CE-239E-4CA0-A54B-3C9EB0276823}" destId="{EAC060E2-6299-44F7-A987-3E0BD0E63B7A}" srcOrd="0" destOrd="0" parTransId="{83410B87-3F53-4119-93EC-9976BA43EEC1}" sibTransId="{2CA6D365-82A0-4FCA-9ABE-C1C66B0DDBF0}"/>
    <dgm:cxn modelId="{E8448919-54C1-4089-8DFF-0DC4871C0619}" srcId="{A52C91A4-ABBB-41F3-A798-7057B0DD0F78}" destId="{695EFE07-F798-4C19-8FA0-6A9AE1C6C409}" srcOrd="2" destOrd="0" parTransId="{A66DE54D-05E9-4EB5-95E9-CDDC8D24C94B}" sibTransId="{795BE25B-6640-4E95-B354-A1B2BE6C139E}"/>
    <dgm:cxn modelId="{F243092F-4C38-4F3B-B321-3C08CB2B0961}" srcId="{A52C91A4-ABBB-41F3-A798-7057B0DD0F78}" destId="{4FCC11CE-239E-4CA0-A54B-3C9EB0276823}" srcOrd="0" destOrd="0" parTransId="{B2FA4437-541E-4411-8E6B-D6D86142D3C8}" sibTransId="{DE3077F9-D1F5-43DE-A81F-424979DC8D0D}"/>
    <dgm:cxn modelId="{8331D85E-EED9-43E6-BDC3-23469C9B2306}" type="presOf" srcId="{3231DE69-56B9-4940-9677-7D7D3AE54EB5}" destId="{14101BAA-EBDF-4C9E-A510-3FA0392D7309}" srcOrd="1" destOrd="0" presId="urn:microsoft.com/office/officeart/2011/layout/InterconnectedBlockProcess"/>
    <dgm:cxn modelId="{6AEC3841-9FFB-440E-8099-A09DD1FEFE65}" type="presOf" srcId="{76C6AC51-2204-40EB-88F4-F2BA6AD12FC7}" destId="{877ED654-46D1-4B36-ADC3-A71BF5B1FDD2}" srcOrd="1" destOrd="0" presId="urn:microsoft.com/office/officeart/2011/layout/InterconnectedBlockProcess"/>
    <dgm:cxn modelId="{1B3F8C4F-825B-4D6C-A847-C07492C44DA6}" type="presOf" srcId="{695EFE07-F798-4C19-8FA0-6A9AE1C6C409}" destId="{0DD6531E-F2E7-4FE6-A46C-AD71BD2156BE}" srcOrd="0" destOrd="0" presId="urn:microsoft.com/office/officeart/2011/layout/InterconnectedBlockProcess"/>
    <dgm:cxn modelId="{B512D984-4D58-433F-A61C-1B290DF54C6B}" srcId="{C579C342-205F-4C0A-81E0-93CA1B610C2F}" destId="{3231DE69-56B9-4940-9677-7D7D3AE54EB5}" srcOrd="0" destOrd="0" parTransId="{DCE25811-C97F-4417-8240-7FC3A0272F8C}" sibTransId="{8063D0B1-E665-4B28-B620-B6C2845F877B}"/>
    <dgm:cxn modelId="{86040DA0-6AD3-4881-9123-89D445CC92E9}" srcId="{A52C91A4-ABBB-41F3-A798-7057B0DD0F78}" destId="{C579C342-205F-4C0A-81E0-93CA1B610C2F}" srcOrd="1" destOrd="0" parTransId="{2276A8C4-2D1D-4AFE-B787-B808BA3E52C4}" sibTransId="{D124DE18-78FE-468D-B0E1-573B120F1BC2}"/>
    <dgm:cxn modelId="{1F5C2AA6-8B92-466F-ADF8-DEF94848C23B}" type="presOf" srcId="{4FCC11CE-239E-4CA0-A54B-3C9EB0276823}" destId="{8B016230-6B9B-439A-97AE-3BE3B7FD4B8D}" srcOrd="0" destOrd="0" presId="urn:microsoft.com/office/officeart/2011/layout/InterconnectedBlockProcess"/>
    <dgm:cxn modelId="{5CEA2AAC-07A3-4035-A776-ADEFF09D5EC5}" type="presOf" srcId="{A52C91A4-ABBB-41F3-A798-7057B0DD0F78}" destId="{A465149E-5352-4D17-85FC-D73C926E4249}" srcOrd="0" destOrd="0" presId="urn:microsoft.com/office/officeart/2011/layout/InterconnectedBlockProcess"/>
    <dgm:cxn modelId="{A9A7D2B7-3F27-4EB9-847F-3ACA0588E36E}" srcId="{695EFE07-F798-4C19-8FA0-6A9AE1C6C409}" destId="{76C6AC51-2204-40EB-88F4-F2BA6AD12FC7}" srcOrd="0" destOrd="0" parTransId="{2FB7B9C0-7F17-4FE7-ACB7-C9F3F2B9DA76}" sibTransId="{37379756-12BC-46BC-899F-7165C928564D}"/>
    <dgm:cxn modelId="{7F4D3EEC-3A53-481E-B50F-3482E949746D}" type="presOf" srcId="{EAC060E2-6299-44F7-A987-3E0BD0E63B7A}" destId="{60F3AD6F-247E-4AEB-B884-49AC657F1632}" srcOrd="0" destOrd="0" presId="urn:microsoft.com/office/officeart/2011/layout/InterconnectedBlockProcess"/>
    <dgm:cxn modelId="{AABBE4EE-3409-4D7D-9711-1E7F57586B9F}" type="presOf" srcId="{76C6AC51-2204-40EB-88F4-F2BA6AD12FC7}" destId="{625E1D9A-AD21-47E9-8E2D-26B6EDA44484}" srcOrd="0" destOrd="0" presId="urn:microsoft.com/office/officeart/2011/layout/InterconnectedBlockProcess"/>
    <dgm:cxn modelId="{C22A44BC-EE18-4BCC-89D2-C2F77B1ABD4C}" type="presParOf" srcId="{A465149E-5352-4D17-85FC-D73C926E4249}" destId="{E5A7F830-50BE-4B14-90C0-943DF126674C}" srcOrd="0" destOrd="0" presId="urn:microsoft.com/office/officeart/2011/layout/InterconnectedBlockProcess"/>
    <dgm:cxn modelId="{C1B5158D-E9EF-4D4A-A035-32BBD7CA7B87}" type="presParOf" srcId="{E5A7F830-50BE-4B14-90C0-943DF126674C}" destId="{625E1D9A-AD21-47E9-8E2D-26B6EDA44484}" srcOrd="0" destOrd="0" presId="urn:microsoft.com/office/officeart/2011/layout/InterconnectedBlockProcess"/>
    <dgm:cxn modelId="{8F8357AE-49ED-4028-BE3C-44417352D7CF}" type="presParOf" srcId="{A465149E-5352-4D17-85FC-D73C926E4249}" destId="{877ED654-46D1-4B36-ADC3-A71BF5B1FDD2}" srcOrd="1" destOrd="0" presId="urn:microsoft.com/office/officeart/2011/layout/InterconnectedBlockProcess"/>
    <dgm:cxn modelId="{3463FA5C-6E60-4B98-AEC9-60265CBD3BB9}" type="presParOf" srcId="{A465149E-5352-4D17-85FC-D73C926E4249}" destId="{0DD6531E-F2E7-4FE6-A46C-AD71BD2156BE}" srcOrd="2" destOrd="0" presId="urn:microsoft.com/office/officeart/2011/layout/InterconnectedBlockProcess"/>
    <dgm:cxn modelId="{50822073-5769-424A-8809-A92A13174A8C}" type="presParOf" srcId="{A465149E-5352-4D17-85FC-D73C926E4249}" destId="{14FC0D48-C90E-48D2-A012-59BA43AE696D}" srcOrd="3" destOrd="0" presId="urn:microsoft.com/office/officeart/2011/layout/InterconnectedBlockProcess"/>
    <dgm:cxn modelId="{7B210835-C787-4321-8791-14C48BF8EF8D}" type="presParOf" srcId="{14FC0D48-C90E-48D2-A012-59BA43AE696D}" destId="{86FE29D2-4875-4474-97B2-B38512417BCC}" srcOrd="0" destOrd="0" presId="urn:microsoft.com/office/officeart/2011/layout/InterconnectedBlockProcess"/>
    <dgm:cxn modelId="{FD677362-EA4E-4676-AB86-8934FB1E8321}" type="presParOf" srcId="{A465149E-5352-4D17-85FC-D73C926E4249}" destId="{14101BAA-EBDF-4C9E-A510-3FA0392D7309}" srcOrd="4" destOrd="0" presId="urn:microsoft.com/office/officeart/2011/layout/InterconnectedBlockProcess"/>
    <dgm:cxn modelId="{E05996F7-1D19-4166-A88F-084364DB96DC}" type="presParOf" srcId="{A465149E-5352-4D17-85FC-D73C926E4249}" destId="{D1736A2F-E79B-46C4-B434-1E4F86D4AC30}" srcOrd="5" destOrd="0" presId="urn:microsoft.com/office/officeart/2011/layout/InterconnectedBlockProcess"/>
    <dgm:cxn modelId="{93461DC9-D684-40C5-A385-5E1AA36069E8}" type="presParOf" srcId="{A465149E-5352-4D17-85FC-D73C926E4249}" destId="{F9A7446F-DCD5-48B1-BA83-3F93697165CA}" srcOrd="6" destOrd="0" presId="urn:microsoft.com/office/officeart/2011/layout/InterconnectedBlockProcess"/>
    <dgm:cxn modelId="{A4034B4E-673D-495C-ACE1-0584DA3F46E2}" type="presParOf" srcId="{F9A7446F-DCD5-48B1-BA83-3F93697165CA}" destId="{60F3AD6F-247E-4AEB-B884-49AC657F1632}" srcOrd="0" destOrd="0" presId="urn:microsoft.com/office/officeart/2011/layout/InterconnectedBlockProcess"/>
    <dgm:cxn modelId="{AB88FB77-3F24-41C4-8F24-F4DA9CCC4A90}" type="presParOf" srcId="{A465149E-5352-4D17-85FC-D73C926E4249}" destId="{2C4B4F83-3166-44E0-878D-1C4934C99A77}" srcOrd="7" destOrd="0" presId="urn:microsoft.com/office/officeart/2011/layout/InterconnectedBlockProcess"/>
    <dgm:cxn modelId="{6E6CE196-F32B-4CC1-9E60-057B68F4081E}" type="presParOf" srcId="{A465149E-5352-4D17-85FC-D73C926E4249}" destId="{8B016230-6B9B-439A-97AE-3BE3B7FD4B8D}" srcOrd="8"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878648" y="1118"/>
          <a:ext cx="1984622" cy="99231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Learner Outcomes</a:t>
          </a:r>
        </a:p>
      </dsp:txBody>
      <dsp:txXfrm>
        <a:off x="2907712" y="30182"/>
        <a:ext cx="1926494" cy="934183"/>
      </dsp:txXfrm>
    </dsp:sp>
    <dsp:sp modelId="{31279818-2A24-4A59-880F-A14403B86CB3}">
      <dsp:nvSpPr>
        <dsp:cNvPr id="0" name=""/>
        <dsp:cNvSpPr/>
      </dsp:nvSpPr>
      <dsp:spPr>
        <a:xfrm rot="3600000">
          <a:off x="4173198" y="1742775"/>
          <a:ext cx="1034222" cy="347308"/>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7390" y="1812237"/>
        <a:ext cx="825838" cy="208384"/>
      </dsp:txXfrm>
    </dsp:sp>
    <dsp:sp modelId="{31B05BFF-DE7D-4ED9-9828-A05BD6371560}">
      <dsp:nvSpPr>
        <dsp:cNvPr id="0" name=""/>
        <dsp:cNvSpPr/>
      </dsp:nvSpPr>
      <dsp:spPr>
        <a:xfrm>
          <a:off x="4517348" y="2839430"/>
          <a:ext cx="1984622" cy="992311"/>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Behaviors</a:t>
          </a:r>
        </a:p>
      </dsp:txBody>
      <dsp:txXfrm>
        <a:off x="4546412" y="2868494"/>
        <a:ext cx="1926494" cy="934183"/>
      </dsp:txXfrm>
    </dsp:sp>
    <dsp:sp modelId="{B02F1D3C-E65F-40B7-9349-A3BE0DCD631C}">
      <dsp:nvSpPr>
        <dsp:cNvPr id="0" name=""/>
        <dsp:cNvSpPr/>
      </dsp:nvSpPr>
      <dsp:spPr>
        <a:xfrm rot="10800000">
          <a:off x="3353848" y="3161931"/>
          <a:ext cx="1034222" cy="347308"/>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58040" y="3231393"/>
        <a:ext cx="825838" cy="208384"/>
      </dsp:txXfrm>
    </dsp:sp>
    <dsp:sp modelId="{280F97BB-49BD-41F3-8CC4-3CA20C6E010D}">
      <dsp:nvSpPr>
        <dsp:cNvPr id="0" name=""/>
        <dsp:cNvSpPr/>
      </dsp:nvSpPr>
      <dsp:spPr>
        <a:xfrm>
          <a:off x="1239947" y="2839430"/>
          <a:ext cx="1984622" cy="992311"/>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Teacher Behaviors</a:t>
          </a:r>
        </a:p>
      </dsp:txBody>
      <dsp:txXfrm>
        <a:off x="1269011" y="2868494"/>
        <a:ext cx="1926494" cy="934183"/>
      </dsp:txXfrm>
    </dsp:sp>
    <dsp:sp modelId="{718AB7E9-B709-436E-B8A4-32FE8BCE8E29}">
      <dsp:nvSpPr>
        <dsp:cNvPr id="0" name=""/>
        <dsp:cNvSpPr/>
      </dsp:nvSpPr>
      <dsp:spPr>
        <a:xfrm rot="18000000">
          <a:off x="2534498" y="1742775"/>
          <a:ext cx="1034222" cy="347308"/>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38690" y="1812237"/>
        <a:ext cx="825838" cy="20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Post-Conference </a:t>
          </a:r>
        </a:p>
      </dsp:txBody>
      <dsp:txXfrm>
        <a:off x="1785785" y="4193394"/>
        <a:ext cx="1240116" cy="619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Post-Conference </a:t>
          </a:r>
        </a:p>
      </dsp:txBody>
      <dsp:txXfrm>
        <a:off x="1038948" y="3559818"/>
        <a:ext cx="1295857" cy="647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endParaRPr lang="en-US" sz="1300" kern="1200" dirty="0"/>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Ratings </a:t>
          </a:r>
        </a:p>
      </dsp:txBody>
      <dsp:txXfrm>
        <a:off x="7300994" y="1101100"/>
        <a:ext cx="1323103" cy="808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1D9A-AD21-47E9-8E2D-26B6EDA44484}">
      <dsp:nvSpPr>
        <dsp:cNvPr id="0" name=""/>
        <dsp:cNvSpPr/>
      </dsp:nvSpPr>
      <dsp:spPr>
        <a:xfrm>
          <a:off x="4829046" y="856853"/>
          <a:ext cx="1808949" cy="40199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(Now, what do you need?) </a:t>
          </a:r>
        </a:p>
      </dsp:txBody>
      <dsp:txXfrm>
        <a:off x="5058624" y="856853"/>
        <a:ext cx="1579370" cy="4019946"/>
      </dsp:txXfrm>
    </dsp:sp>
    <dsp:sp modelId="{0DD6531E-F2E7-4FE6-A46C-AD71BD2156BE}">
      <dsp:nvSpPr>
        <dsp:cNvPr id="0" name=""/>
        <dsp:cNvSpPr/>
      </dsp:nvSpPr>
      <dsp:spPr>
        <a:xfrm>
          <a:off x="4829046" y="0"/>
          <a:ext cx="1808949" cy="858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Now What…</a:t>
          </a:r>
        </a:p>
      </dsp:txBody>
      <dsp:txXfrm>
        <a:off x="4829046" y="0"/>
        <a:ext cx="1808949" cy="858316"/>
      </dsp:txXfrm>
    </dsp:sp>
    <dsp:sp modelId="{86FE29D2-4875-4474-97B2-B38512417BCC}">
      <dsp:nvSpPr>
        <dsp:cNvPr id="0" name=""/>
        <dsp:cNvSpPr/>
      </dsp:nvSpPr>
      <dsp:spPr>
        <a:xfrm>
          <a:off x="3019553" y="856853"/>
          <a:ext cx="1808949" cy="373319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(So, what are your “take-away” points?)  </a:t>
          </a:r>
        </a:p>
      </dsp:txBody>
      <dsp:txXfrm>
        <a:off x="3249132" y="856853"/>
        <a:ext cx="1579370" cy="3733190"/>
      </dsp:txXfrm>
    </dsp:sp>
    <dsp:sp modelId="{D1736A2F-E79B-46C4-B434-1E4F86D4AC30}">
      <dsp:nvSpPr>
        <dsp:cNvPr id="0" name=""/>
        <dsp:cNvSpPr/>
      </dsp:nvSpPr>
      <dsp:spPr>
        <a:xfrm>
          <a:off x="3019553" y="138988"/>
          <a:ext cx="1808949" cy="717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So What…</a:t>
          </a:r>
        </a:p>
      </dsp:txBody>
      <dsp:txXfrm>
        <a:off x="3019553" y="138988"/>
        <a:ext cx="1808949" cy="717864"/>
      </dsp:txXfrm>
    </dsp:sp>
    <dsp:sp modelId="{60F3AD6F-247E-4AEB-B884-49AC657F1632}">
      <dsp:nvSpPr>
        <dsp:cNvPr id="0" name=""/>
        <dsp:cNvSpPr/>
      </dsp:nvSpPr>
      <dsp:spPr>
        <a:xfrm>
          <a:off x="1210604" y="856853"/>
          <a:ext cx="1808949" cy="34459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(T-TESS </a:t>
          </a:r>
        </a:p>
        <a:p>
          <a:pPr marL="0" lvl="0" indent="0" algn="l" defTabSz="1022350">
            <a:lnSpc>
              <a:spcPct val="90000"/>
            </a:lnSpc>
            <a:spcBef>
              <a:spcPct val="0"/>
            </a:spcBef>
            <a:spcAft>
              <a:spcPct val="35000"/>
            </a:spcAft>
            <a:buNone/>
          </a:pPr>
          <a:r>
            <a:rPr lang="en-US" sz="2300" b="1" kern="1200" dirty="0"/>
            <a:t>Key </a:t>
          </a:r>
        </a:p>
        <a:p>
          <a:pPr marL="0" lvl="0" indent="0" algn="l" defTabSz="1022350">
            <a:lnSpc>
              <a:spcPct val="90000"/>
            </a:lnSpc>
            <a:spcBef>
              <a:spcPct val="0"/>
            </a:spcBef>
            <a:spcAft>
              <a:spcPct val="35000"/>
            </a:spcAft>
            <a:buNone/>
          </a:pPr>
          <a:r>
            <a:rPr lang="en-US" sz="2300" b="1" kern="1200" dirty="0"/>
            <a:t>Points)</a:t>
          </a:r>
          <a:r>
            <a:rPr lang="en-US" sz="2300" kern="1200" dirty="0"/>
            <a:t> </a:t>
          </a:r>
        </a:p>
      </dsp:txBody>
      <dsp:txXfrm>
        <a:off x="1440183" y="856853"/>
        <a:ext cx="1579370" cy="3445946"/>
      </dsp:txXfrm>
    </dsp:sp>
    <dsp:sp modelId="{8B016230-6B9B-439A-97AE-3BE3B7FD4B8D}">
      <dsp:nvSpPr>
        <dsp:cNvPr id="0" name=""/>
        <dsp:cNvSpPr/>
      </dsp:nvSpPr>
      <dsp:spPr>
        <a:xfrm>
          <a:off x="1210604" y="282366"/>
          <a:ext cx="1808949" cy="57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Here’s What…</a:t>
          </a:r>
        </a:p>
      </dsp:txBody>
      <dsp:txXfrm>
        <a:off x="1210604" y="282366"/>
        <a:ext cx="1808949" cy="5744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9EB3-2769-4574-9CA5-E832B299E2C0}" type="datetimeFigureOut">
              <a:rPr lang="en-US" smtClean="0"/>
              <a:pPr/>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8:00 a.m.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Introduction to the training: </a:t>
            </a:r>
          </a:p>
          <a:p>
            <a:r>
              <a:rPr lang="en-US" sz="1200" b="0" i="0" u="none" strike="noStrike" kern="1200" baseline="0" dirty="0">
                <a:solidFill>
                  <a:schemeClr val="tx1"/>
                </a:solidFill>
                <a:latin typeface="+mn-lt"/>
                <a:ea typeface="+mn-ea"/>
                <a:cs typeface="+mn-cs"/>
              </a:rPr>
              <a:t>Set up the context of the training and give a brief overview of what the training entails. </a:t>
            </a:r>
            <a:r>
              <a:rPr lang="en-US" sz="1200" b="1" i="0" u="none" strike="noStrike" kern="1200" baseline="0" dirty="0">
                <a:solidFill>
                  <a:schemeClr val="tx1"/>
                </a:solidFill>
                <a:latin typeface="+mn-lt"/>
                <a:ea typeface="+mn-ea"/>
                <a:cs typeface="+mn-cs"/>
              </a:rPr>
              <a:t>“Welcome….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 purpose for us meeting today is to collectively learn about the new Texas Teacher Evaluation and Support System…. also known as T-TESS. Our time together is intended to ensure that every one of you (teachers) has a clear understanding about the new system, the implications for teacher evaluations, and how it will support all of us in learning and growing as a school community, to ultimately impact our students’ performance.” </a:t>
            </a:r>
            <a:endParaRPr lang="en-US"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92590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82D140-8201-4281-9B30-4DC9BED9A280}" type="slidenum">
              <a:rPr lang="en-US" altLang="en-US" smtClean="0">
                <a:latin typeface="Arial" charset="0"/>
                <a:cs typeface="Arial" charset="0"/>
              </a:rPr>
              <a:pPr eaLnBrk="1" hangingPunct="1">
                <a:spcBef>
                  <a:spcPct val="0"/>
                </a:spcBef>
              </a:pPr>
              <a:t>10</a:t>
            </a:fld>
            <a:endParaRPr lang="en-US" altLang="en-US">
              <a:latin typeface="Arial" charset="0"/>
              <a:cs typeface="Arial"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b="1" dirty="0"/>
              <a:t>‘You will have 10 minutes total to complete the activity…. 2 minutes to write individually,… 3 minutes to talk and</a:t>
            </a:r>
            <a:r>
              <a:rPr lang="en-US" altLang="en-US" b="1" baseline="0" dirty="0"/>
              <a:t> reach consensus…. And 5 minutes to debrief.” </a:t>
            </a:r>
          </a:p>
          <a:p>
            <a:pPr eaLnBrk="1" hangingPunct="1">
              <a:spcBef>
                <a:spcPct val="0"/>
              </a:spcBef>
            </a:pPr>
            <a:endParaRPr lang="en-US" altLang="en-US" baseline="0" dirty="0"/>
          </a:p>
          <a:p>
            <a:pPr eaLnBrk="1" hangingPunct="1">
              <a:spcBef>
                <a:spcPct val="0"/>
              </a:spcBef>
            </a:pPr>
            <a:r>
              <a:rPr lang="en-US" altLang="en-US" b="1" baseline="0" dirty="0"/>
              <a:t>“The prompt is as follows: </a:t>
            </a:r>
            <a:r>
              <a:rPr lang="en-US" altLang="en-US" baseline="0" dirty="0"/>
              <a:t>(read the prompt from the slide)….”</a:t>
            </a:r>
          </a:p>
          <a:p>
            <a:pPr eaLnBrk="1" hangingPunct="1">
              <a:spcBef>
                <a:spcPct val="0"/>
              </a:spcBef>
            </a:pPr>
            <a:r>
              <a:rPr lang="en-US" altLang="en-US" baseline="0" dirty="0"/>
              <a:t> </a:t>
            </a:r>
          </a:p>
          <a:p>
            <a:pPr eaLnBrk="1" hangingPunct="1">
              <a:spcBef>
                <a:spcPct val="0"/>
              </a:spcBef>
            </a:pPr>
            <a:r>
              <a:rPr lang="en-US" altLang="en-US" i="1" baseline="0" dirty="0"/>
              <a:t>Monitor and provide feedback. </a:t>
            </a:r>
          </a:p>
          <a:p>
            <a:pPr eaLnBrk="1" hangingPunct="1">
              <a:spcBef>
                <a:spcPct val="0"/>
              </a:spcBef>
            </a:pPr>
            <a:r>
              <a:rPr lang="en-US" altLang="en-US" i="1" baseline="0" dirty="0"/>
              <a:t>Debrief: </a:t>
            </a:r>
          </a:p>
          <a:p>
            <a:pPr defTabSz="966570">
              <a:spcBef>
                <a:spcPct val="0"/>
              </a:spcBef>
              <a:defRPr/>
            </a:pPr>
            <a:r>
              <a:rPr lang="en-US" altLang="en-US" b="1" dirty="0">
                <a:latin typeface="Arial" charset="0"/>
              </a:rPr>
              <a:t>“As I walked around the room, it was clear that there were</a:t>
            </a:r>
            <a:r>
              <a:rPr lang="en-US" altLang="en-US" b="1" baseline="0" dirty="0">
                <a:latin typeface="Arial" charset="0"/>
              </a:rPr>
              <a:t> many comments which were seen on multiple charts. Let’s debrief what is in each team’s consensus section…. “</a:t>
            </a:r>
            <a:endParaRPr lang="en-US" altLang="en-US" b="1" dirty="0">
              <a:latin typeface="Arial" charset="0"/>
            </a:endParaRPr>
          </a:p>
          <a:p>
            <a:pPr defTabSz="966570">
              <a:spcBef>
                <a:spcPct val="0"/>
              </a:spcBef>
              <a:defRPr/>
            </a:pPr>
            <a:endParaRPr lang="en-US" altLang="en-US" dirty="0">
              <a:latin typeface="Arial" charset="0"/>
            </a:endParaRPr>
          </a:p>
          <a:p>
            <a:pPr defTabSz="966570">
              <a:spcBef>
                <a:spcPct val="0"/>
              </a:spcBef>
              <a:defRPr/>
            </a:pPr>
            <a:r>
              <a:rPr lang="en-US" altLang="en-US" i="1" dirty="0">
                <a:latin typeface="Arial" charset="0"/>
              </a:rPr>
              <a:t>Once each team has shared, follow with two questions</a:t>
            </a:r>
            <a:r>
              <a:rPr lang="en-US" altLang="en-US" i="1" baseline="0" dirty="0">
                <a:latin typeface="Arial" charset="0"/>
              </a:rPr>
              <a:t> for the teachers… </a:t>
            </a:r>
          </a:p>
          <a:p>
            <a:pPr defTabSz="966570">
              <a:spcBef>
                <a:spcPct val="0"/>
              </a:spcBef>
              <a:defRPr/>
            </a:pPr>
            <a:endParaRPr lang="en-US" altLang="en-US" i="1" dirty="0">
              <a:latin typeface="Arial" charset="0"/>
            </a:endParaRPr>
          </a:p>
          <a:p>
            <a:pPr defTabSz="966570">
              <a:spcBef>
                <a:spcPct val="0"/>
              </a:spcBef>
              <a:defRPr/>
            </a:pPr>
            <a:r>
              <a:rPr lang="en-US" altLang="en-US" b="1" dirty="0">
                <a:latin typeface="Arial" charset="0"/>
              </a:rPr>
              <a:t>Why this question?:    </a:t>
            </a:r>
            <a:r>
              <a:rPr lang="en-US" altLang="en-US" i="1" dirty="0">
                <a:latin typeface="Arial" charset="0"/>
              </a:rPr>
              <a:t>We want all participants to think about what they believe to be effective teaching….this should be the basis of their understanding of the rubric.  </a:t>
            </a:r>
          </a:p>
          <a:p>
            <a:pPr defTabSz="966570">
              <a:spcBef>
                <a:spcPct val="0"/>
              </a:spcBef>
              <a:defRPr/>
            </a:pPr>
            <a:r>
              <a:rPr lang="en-US" altLang="en-US" b="1" dirty="0">
                <a:latin typeface="Arial" charset="0"/>
              </a:rPr>
              <a:t>Why this way?:   (Why did we process this way?) </a:t>
            </a:r>
            <a:r>
              <a:rPr lang="en-US" altLang="en-US" i="1" dirty="0">
                <a:latin typeface="Arial" charset="0"/>
              </a:rPr>
              <a:t>We want to show them that in order for there to be a shared understanding of what good teaching is, they all have to come to a consensus on what that would look like…the rubric will help to formalize this.</a:t>
            </a:r>
          </a:p>
          <a:p>
            <a:pPr eaLnBrk="1" hangingPunct="1">
              <a:spcBef>
                <a:spcPct val="0"/>
              </a:spcBef>
            </a:pPr>
            <a:endParaRPr lang="en-US" altLang="en-US" dirty="0"/>
          </a:p>
        </p:txBody>
      </p:sp>
    </p:spTree>
    <p:extLst>
      <p:ext uri="{BB962C8B-B14F-4D97-AF65-F5344CB8AC3E}">
        <p14:creationId xmlns:p14="http://schemas.microsoft.com/office/powerpoint/2010/main" val="3513105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Make connections to: “</a:t>
            </a:r>
            <a:r>
              <a:rPr lang="en-US" b="1" dirty="0"/>
              <a:t>When a lesson is effective, we know it when we see it. But, when “it” is missing key elements, how do we communicate what is missing to someone else? How do we develop the missing skills in others? How do we measure “it”? </a:t>
            </a:r>
          </a:p>
          <a:p>
            <a:endParaRPr lang="en-US" b="1" dirty="0"/>
          </a:p>
          <a:p>
            <a:r>
              <a:rPr lang="en-US" b="1" dirty="0"/>
              <a:t> T-TESS provides us with what “it” is (i.e. what an effective lesson, effective teaching is), the process for building the skills in others, and the tools by which we measure it (T-TESS rubric and</a:t>
            </a:r>
            <a:r>
              <a:rPr lang="en-US" b="1" baseline="0" dirty="0"/>
              <a:t> the correlating pieces</a:t>
            </a:r>
            <a:r>
              <a:rPr lang="en-US" b="1" dirty="0"/>
              <a:t>). </a:t>
            </a:r>
          </a:p>
          <a:p>
            <a:endParaRPr lang="en-US" b="1" dirty="0"/>
          </a:p>
          <a:p>
            <a:r>
              <a:rPr lang="en-US" b="1" dirty="0"/>
              <a:t>There are many effective</a:t>
            </a:r>
            <a:r>
              <a:rPr lang="en-US" b="1" baseline="0" dirty="0"/>
              <a:t> elements of a good lesson. The goal is creating instructional opportunities, or lessons, where the dimensions come together at higher performance levels. </a:t>
            </a:r>
            <a:endParaRPr lang="en-US" b="1" dirty="0"/>
          </a:p>
          <a:p>
            <a:endParaRPr lang="en-US" dirty="0"/>
          </a:p>
          <a:p>
            <a:endParaRPr lang="en-US" dirty="0"/>
          </a:p>
        </p:txBody>
      </p:sp>
      <p:sp>
        <p:nvSpPr>
          <p:cNvPr id="154628" name="Slide Number Placeholder 3"/>
          <p:cNvSpPr>
            <a:spLocks noGrp="1"/>
          </p:cNvSpPr>
          <p:nvPr>
            <p:ph type="sldNum" sz="quarter" idx="5"/>
          </p:nvPr>
        </p:nvSpPr>
        <p:spPr/>
        <p:txBody>
          <a:bodyPr/>
          <a:lstStyle/>
          <a:p>
            <a:pPr>
              <a:defRPr/>
            </a:pPr>
            <a:fld id="{8D2B5E20-BDC2-49C0-8097-467393818410}" type="slidenum">
              <a:rPr lang="en-US" smtClean="0"/>
              <a:pPr>
                <a:defRPr/>
              </a:pPr>
              <a:t>11</a:t>
            </a:fld>
            <a:endParaRPr lang="en-US" dirty="0"/>
          </a:p>
        </p:txBody>
      </p:sp>
    </p:spTree>
    <p:extLst>
      <p:ext uri="{BB962C8B-B14F-4D97-AF65-F5344CB8AC3E}">
        <p14:creationId xmlns:p14="http://schemas.microsoft.com/office/powerpoint/2010/main" val="427456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T-TESS Rubric includes four broad categories, or Domains, and 16 Dimensions.” </a:t>
            </a:r>
          </a:p>
          <a:p>
            <a:endParaRPr lang="en-US" dirty="0"/>
          </a:p>
          <a:p>
            <a:r>
              <a:rPr lang="en-US" i="1" dirty="0"/>
              <a:t>Read each domain and the bulleted dimensions. </a:t>
            </a:r>
          </a:p>
          <a:p>
            <a:endParaRPr lang="en-US" i="1" dirty="0"/>
          </a:p>
          <a:p>
            <a:endParaRPr lang="en-US" dirty="0">
              <a:solidFill>
                <a:srgbClr val="444444"/>
              </a:solidFill>
              <a:highlight>
                <a:srgbClr val="F5F5F5"/>
              </a:highlight>
            </a:endParaRPr>
          </a:p>
          <a:p>
            <a:r>
              <a:rPr lang="en-US" b="1" i="0" u="none" strike="noStrike">
                <a:solidFill>
                  <a:srgbClr val="444444"/>
                </a:solidFill>
                <a:effectLst/>
                <a:highlight>
                  <a:srgbClr val="F5F5F5"/>
                </a:highlight>
              </a:rPr>
              <a:t>Please note that as of June 1, 2024 the Alternate Domain I Rubric, ”Lesson Internalization,” is available as an option for districts to use particularly when teachers are using HQIM/ OER materials. This is OPTIONAL and it is a </a:t>
            </a:r>
            <a:r>
              <a:rPr lang="en-US" b="1" i="1" u="none" strike="noStrike">
                <a:solidFill>
                  <a:srgbClr val="444444"/>
                </a:solidFill>
                <a:effectLst/>
                <a:highlight>
                  <a:srgbClr val="F5F5F5"/>
                </a:highlight>
              </a:rPr>
              <a:t>district decision</a:t>
            </a:r>
            <a:r>
              <a:rPr lang="en-US" b="1" i="0" u="none" strike="noStrike">
                <a:solidFill>
                  <a:srgbClr val="444444"/>
                </a:solidFill>
                <a:effectLst/>
                <a:highlight>
                  <a:srgbClr val="F5F5F5"/>
                </a:highlight>
              </a:rPr>
              <a:t> whether to use the original Domain I or the Alternate Domain I. For the remainder of this training, when referring to Domain 1, you will see it named “Planning/ LI.” LI refers</a:t>
            </a:r>
            <a:r>
              <a:rPr lang="en-US" b="1">
                <a:solidFill>
                  <a:srgbClr val="444444"/>
                </a:solidFill>
                <a:highlight>
                  <a:srgbClr val="F5F5F5"/>
                </a:highlight>
              </a:rPr>
              <a:t> </a:t>
            </a:r>
            <a:r>
              <a:rPr lang="en-US" b="1" i="0" u="none" strike="noStrike">
                <a:solidFill>
                  <a:srgbClr val="444444"/>
                </a:solidFill>
                <a:effectLst/>
                <a:highlight>
                  <a:srgbClr val="F5F5F5"/>
                </a:highlight>
              </a:rPr>
              <a:t>to</a:t>
            </a:r>
            <a:r>
              <a:rPr lang="en-US" b="1">
                <a:solidFill>
                  <a:srgbClr val="444444"/>
                </a:solidFill>
                <a:highlight>
                  <a:srgbClr val="F5F5F5"/>
                </a:highlight>
              </a:rPr>
              <a:t> the Alternate Domain I Rubric -</a:t>
            </a:r>
            <a:r>
              <a:rPr lang="en-US" b="1" i="0" u="none" strike="noStrike">
                <a:solidFill>
                  <a:srgbClr val="444444"/>
                </a:solidFill>
                <a:effectLst/>
                <a:highlight>
                  <a:srgbClr val="F5F5F5"/>
                </a:highlight>
              </a:rPr>
              <a:t> Lesson</a:t>
            </a:r>
            <a:r>
              <a:rPr lang="en-US" b="1">
                <a:solidFill>
                  <a:srgbClr val="444444"/>
                </a:solidFill>
                <a:highlight>
                  <a:srgbClr val="F5F5F5"/>
                </a:highlight>
              </a:rPr>
              <a:t> </a:t>
            </a:r>
            <a:r>
              <a:rPr lang="en-US" b="1" i="0" u="none" strike="noStrike">
                <a:solidFill>
                  <a:srgbClr val="444444"/>
                </a:solidFill>
                <a:effectLst/>
                <a:highlight>
                  <a:srgbClr val="F5F5F5"/>
                </a:highlight>
              </a:rPr>
              <a:t>Internalization.</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buFont typeface="Arial,Sans-Serif"/>
              <a:buChar char="•"/>
            </a:pPr>
            <a:r>
              <a:rPr lang="en-US" b="0" i="0" u="none" strike="noStrike">
                <a:solidFill>
                  <a:srgbClr val="444444"/>
                </a:solidFill>
                <a:effectLst/>
                <a:highlight>
                  <a:srgbClr val="F5F5F5"/>
                </a:highlight>
              </a:rPr>
              <a:t>HQIM: High quality instructional materials</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lgn="l">
              <a:buFont typeface="Arial,Sans-Serif"/>
              <a:buChar char="•"/>
            </a:pPr>
            <a:r>
              <a:rPr lang="en-US" b="0" i="0" u="none" strike="noStrike">
                <a:solidFill>
                  <a:srgbClr val="444444"/>
                </a:solidFill>
                <a:effectLst/>
                <a:highlight>
                  <a:srgbClr val="F5F5F5"/>
                </a:highlight>
              </a:rPr>
              <a:t>OER: Open education resource</a:t>
            </a:r>
            <a:endParaRPr lang="en-US">
              <a:solidFill>
                <a:srgbClr val="444444"/>
              </a:solidFill>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12</a:t>
            </a:fld>
            <a:endParaRPr lang="en-US" dirty="0"/>
          </a:p>
        </p:txBody>
      </p:sp>
    </p:spTree>
    <p:extLst>
      <p:ext uri="{BB962C8B-B14F-4D97-AF65-F5344CB8AC3E}">
        <p14:creationId xmlns:p14="http://schemas.microsoft.com/office/powerpoint/2010/main" val="29076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z="1200" b="1" i="0" u="none" strike="noStrike" kern="1200" baseline="0" dirty="0">
                <a:solidFill>
                  <a:schemeClr val="tx1"/>
                </a:solidFill>
                <a:latin typeface="+mn-lt"/>
                <a:ea typeface="+mn-ea"/>
                <a:cs typeface="+mn-cs"/>
              </a:rPr>
              <a:t>Start time of 9:30 a.m. </a:t>
            </a:r>
          </a:p>
          <a:p>
            <a:endParaRPr lang="en-US" sz="1200" b="1" i="0" u="none" strike="noStrike" kern="1200" baseline="0" dirty="0">
              <a:solidFill>
                <a:schemeClr val="tx1"/>
              </a:solidFill>
              <a:latin typeface="+mn-lt"/>
              <a:ea typeface="+mn-ea"/>
              <a:cs typeface="+mn-cs"/>
            </a:endParaRPr>
          </a:p>
          <a:p>
            <a:r>
              <a:rPr lang="en-US" i="1" dirty="0">
                <a:latin typeface="Arial" charset="0"/>
              </a:rPr>
              <a:t>Note: This slide provides an overview of the Rubric’s format. </a:t>
            </a:r>
          </a:p>
          <a:p>
            <a:r>
              <a:rPr lang="en-US" b="0" dirty="0">
                <a:latin typeface="Arial" charset="0"/>
              </a:rPr>
              <a:t>Direct</a:t>
            </a:r>
            <a:r>
              <a:rPr lang="en-US" b="0" baseline="0" dirty="0">
                <a:latin typeface="Arial" charset="0"/>
              </a:rPr>
              <a:t> teachers to Teacher Handout #1, indicating that they will be seeing the “Working” version of the rubric which includes the same information as this stylized version. </a:t>
            </a:r>
          </a:p>
          <a:p>
            <a:endParaRPr lang="en-US" b="0" dirty="0">
              <a:latin typeface="Arial" charset="0"/>
            </a:endParaRPr>
          </a:p>
          <a:p>
            <a:r>
              <a:rPr lang="en-US" b="1" dirty="0">
                <a:latin typeface="Arial" charset="0"/>
              </a:rPr>
              <a:t>“These next few slides will highlight each element of the rubric… the Domain, Dimension, Descriptors and Performance Levels.” </a:t>
            </a:r>
            <a:endParaRPr lang="en-US" b="1" dirty="0"/>
          </a:p>
        </p:txBody>
      </p:sp>
    </p:spTree>
    <p:extLst>
      <p:ext uri="{BB962C8B-B14F-4D97-AF65-F5344CB8AC3E}">
        <p14:creationId xmlns:p14="http://schemas.microsoft.com/office/powerpoint/2010/main" val="285079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endParaRPr lang="en-US" dirty="0">
              <a:latin typeface="Arial" charset="0"/>
            </a:endParaRPr>
          </a:p>
          <a:p>
            <a:r>
              <a:rPr lang="en-US" b="1" dirty="0">
                <a:latin typeface="Arial" charset="0"/>
              </a:rPr>
              <a:t>“This section of the rubric is where we see the domain. In this case, it’s Instruction.”</a:t>
            </a:r>
            <a:r>
              <a:rPr lang="en-US" dirty="0">
                <a:latin typeface="Arial" charset="0"/>
              </a:rPr>
              <a:t> </a:t>
            </a:r>
          </a:p>
          <a:p>
            <a:pPr eaLnBrk="1" hangingPunct="1"/>
            <a:endParaRPr lang="en-US" dirty="0"/>
          </a:p>
        </p:txBody>
      </p:sp>
    </p:spTree>
    <p:extLst>
      <p:ext uri="{BB962C8B-B14F-4D97-AF65-F5344CB8AC3E}">
        <p14:creationId xmlns:p14="http://schemas.microsoft.com/office/powerpoint/2010/main" val="241523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15</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130082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16</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latin typeface="Arial" charset="0"/>
              </a:rPr>
              <a:t>“This section outlines the Dimensions…In this case it’s Differentiation.” </a:t>
            </a:r>
          </a:p>
          <a:p>
            <a:pPr eaLnBrk="1" hangingPunct="1"/>
            <a:endParaRPr lang="en-US" dirty="0"/>
          </a:p>
        </p:txBody>
      </p:sp>
    </p:spTree>
    <p:extLst>
      <p:ext uri="{BB962C8B-B14F-4D97-AF65-F5344CB8AC3E}">
        <p14:creationId xmlns:p14="http://schemas.microsoft.com/office/powerpoint/2010/main" val="112786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17</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4119229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18</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sections provide the descriptors for each performance level of the Differentiation dimension. </a:t>
            </a:r>
            <a:endParaRPr lang="en-US" dirty="0"/>
          </a:p>
        </p:txBody>
      </p:sp>
    </p:spTree>
    <p:extLst>
      <p:ext uri="{BB962C8B-B14F-4D97-AF65-F5344CB8AC3E}">
        <p14:creationId xmlns:p14="http://schemas.microsoft.com/office/powerpoint/2010/main" val="139504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43288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2</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dirty="0"/>
          </a:p>
          <a:p>
            <a:pPr eaLnBrk="1" hangingPunct="1"/>
            <a:r>
              <a:rPr lang="en-US" b="1" dirty="0"/>
              <a:t>“The objectives for today are that each of you will…. </a:t>
            </a:r>
          </a:p>
          <a:p>
            <a:pPr marL="181232" indent="-181232">
              <a:buFontTx/>
              <a:buChar char="-"/>
            </a:pPr>
            <a:r>
              <a:rPr lang="en-US" b="1" dirty="0"/>
              <a:t>Become</a:t>
            </a:r>
            <a:r>
              <a:rPr lang="en-US" b="1" baseline="0" dirty="0"/>
              <a:t> familiar with the T-TESS process to continue improving professional practices as a school community of learners.</a:t>
            </a:r>
          </a:p>
          <a:p>
            <a:pPr marL="181232" indent="-181232">
              <a:buFontTx/>
              <a:buChar char="-"/>
            </a:pPr>
            <a:r>
              <a:rPr lang="en-US" b="1" baseline="0" dirty="0"/>
              <a:t>Move us from the procedural (step-by-step procedures) to conceptual (understanding T-TESS concepts and connecting and applying them in various situations) knowledge… including how the domains of the T-TESS rubric apply to teachers’ roles and responsibilities. </a:t>
            </a:r>
          </a:p>
          <a:p>
            <a:pPr marL="181232" indent="-181232">
              <a:buFontTx/>
              <a:buChar char="-"/>
            </a:pPr>
            <a:r>
              <a:rPr lang="en-US" b="1" baseline="0" dirty="0"/>
              <a:t>Recognize and collectively embrace the fact that T-TESS is a research-based process with a strong system of support intended to connect the appraisal system to training and professional development. “</a:t>
            </a:r>
          </a:p>
          <a:p>
            <a:pPr marL="181232" indent="-181232">
              <a:buFontTx/>
              <a:buChar char="-"/>
            </a:pPr>
            <a:endParaRPr lang="en-US" b="1" dirty="0"/>
          </a:p>
        </p:txBody>
      </p:sp>
    </p:spTree>
    <p:extLst>
      <p:ext uri="{BB962C8B-B14F-4D97-AF65-F5344CB8AC3E}">
        <p14:creationId xmlns:p14="http://schemas.microsoft.com/office/powerpoint/2010/main" val="239201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20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This slide shows the performance levels… Distinguished, Accomplished, Proficient, Developing and Improvement Needed.</a:t>
            </a:r>
          </a:p>
          <a:p>
            <a:endParaRPr lang="en-US" dirty="0">
              <a:latin typeface="Arial" charset="0"/>
            </a:endParaRPr>
          </a:p>
          <a:p>
            <a:r>
              <a:rPr lang="en-US" dirty="0">
                <a:solidFill>
                  <a:srgbClr val="C00000"/>
                </a:solidFill>
                <a:latin typeface="Arial" charset="0"/>
              </a:rPr>
              <a:t>Very Important...(Make sure teachers understand what is below.) </a:t>
            </a:r>
          </a:p>
          <a:p>
            <a:endParaRPr lang="en-US" dirty="0">
              <a:latin typeface="Arial" charset="0"/>
            </a:endParaRPr>
          </a:p>
          <a:p>
            <a:r>
              <a:rPr lang="en-US" b="1" dirty="0">
                <a:latin typeface="Arial" charset="0"/>
              </a:rPr>
              <a:t>“When appraisers use the evidence to score a lesson, they will begin in the proficient column. This performance level – Proficient - signifies a ‘Rock Solid’ teacher. Let me say this again, Proficient is Rock Solid…. </a:t>
            </a:r>
          </a:p>
          <a:p>
            <a:r>
              <a:rPr lang="en-US" b="1" dirty="0">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dirty="0">
                <a:latin typeface="Arial" charset="0"/>
              </a:rPr>
              <a:t> What was ‘exceeds expectations’ in PDAS is now described in the ‘proficient’ level. Two additional performance levels, accomplished and distinguished, were added to allow for growth and aspiration.”</a:t>
            </a:r>
            <a:endParaRPr lang="en-US" b="1" dirty="0">
              <a:latin typeface="Arial" charset="0"/>
            </a:endParaRPr>
          </a:p>
          <a:p>
            <a:endParaRPr lang="en-US" dirty="0">
              <a:latin typeface="Arial" charset="0"/>
            </a:endParaRPr>
          </a:p>
          <a:p>
            <a:endParaRPr lang="en-US" dirty="0">
              <a:latin typeface="Arial" charset="0"/>
            </a:endParaRPr>
          </a:p>
          <a:p>
            <a:pPr eaLnBrk="1" hangingPunct="1"/>
            <a:endParaRPr lang="en-US" dirty="0"/>
          </a:p>
        </p:txBody>
      </p:sp>
    </p:spTree>
    <p:extLst>
      <p:ext uri="{BB962C8B-B14F-4D97-AF65-F5344CB8AC3E}">
        <p14:creationId xmlns:p14="http://schemas.microsoft.com/office/powerpoint/2010/main" val="90998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 a reminder, this graphic shows us the how the T-TESS Rubric includes four broad categories, or Domains, and 16 Dimensions.” </a:t>
            </a:r>
          </a:p>
          <a:p>
            <a:endParaRPr lang="en-US" dirty="0"/>
          </a:p>
          <a:p>
            <a:pPr defTabSz="966570"/>
            <a:r>
              <a:rPr lang="en-US" i="1" dirty="0"/>
              <a:t>Emphasize that for today, they will spend time primarily on the </a:t>
            </a:r>
            <a:r>
              <a:rPr lang="en-US" i="1" u="sng" dirty="0"/>
              <a:t>Instruction</a:t>
            </a:r>
            <a:r>
              <a:rPr lang="en-US" i="1" dirty="0"/>
              <a:t> and </a:t>
            </a:r>
            <a:r>
              <a:rPr lang="en-US" i="1" u="sng" dirty="0"/>
              <a:t>Learning Environment </a:t>
            </a:r>
            <a:r>
              <a:rPr lang="en-US" i="1" dirty="0"/>
              <a:t>Domains.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21</a:t>
            </a:fld>
            <a:endParaRPr lang="en-US" dirty="0"/>
          </a:p>
        </p:txBody>
      </p:sp>
    </p:spTree>
    <p:extLst>
      <p:ext uri="{BB962C8B-B14F-4D97-AF65-F5344CB8AC3E}">
        <p14:creationId xmlns:p14="http://schemas.microsoft.com/office/powerpoint/2010/main" val="4085869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“Let’s talk briefly about the</a:t>
            </a:r>
            <a:r>
              <a:rPr lang="en-US" b="1" baseline="0" dirty="0"/>
              <a:t> target for conducting T-TESS evaluations.”</a:t>
            </a:r>
          </a:p>
          <a:p>
            <a:endParaRPr lang="en-US" baseline="0" dirty="0"/>
          </a:p>
          <a:p>
            <a:r>
              <a:rPr lang="en-US" baseline="0" dirty="0"/>
              <a:t>Learner Outcomes: </a:t>
            </a:r>
            <a:r>
              <a:rPr lang="en-US" b="1" baseline="0" dirty="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dirty="0"/>
          </a:p>
          <a:p>
            <a:r>
              <a:rPr lang="en-US" baseline="0" dirty="0"/>
              <a:t>Teacher Behaviors: </a:t>
            </a:r>
            <a:r>
              <a:rPr lang="en-US" b="1" baseline="0" dirty="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dirty="0"/>
          </a:p>
          <a:p>
            <a:r>
              <a:rPr lang="en-US" b="0" baseline="0" dirty="0"/>
              <a:t>Student Behaviors: </a:t>
            </a:r>
            <a:r>
              <a:rPr lang="en-US" b="1" baseline="0" dirty="0"/>
              <a:t>“I’m also collecting evidence regarding what they students say and do throughout the lesson using the learner outcomes as a filter for how students are ‘behaving’ and responding to instruction.”</a:t>
            </a:r>
          </a:p>
          <a:p>
            <a:endParaRPr lang="en-US" b="1" baseline="0" dirty="0"/>
          </a:p>
          <a:p>
            <a:r>
              <a:rPr lang="en-US" b="1" baseline="0" dirty="0"/>
              <a:t>There is a direct cause and effect relationship between what the teacher says and does and what the students say and do. Again, all linked to the learner outcomes. </a:t>
            </a:r>
          </a:p>
          <a:p>
            <a:endParaRPr lang="en-US" b="1" baseline="0" dirty="0"/>
          </a:p>
          <a:p>
            <a:r>
              <a:rPr lang="en-US" b="1" baseline="0" dirty="0"/>
              <a:t>Ultimately, I’m collecting evidence to support whether or not students are meeting the learner outcomes. As the appraiser, this means that I will need to know about other aspects of the lesson, including where the class is with the unit of study – just beginning the unit, middle of unit, end of unit, etc.”</a:t>
            </a:r>
          </a:p>
          <a:p>
            <a:endParaRPr lang="en-US" b="0" baseline="0" dirty="0"/>
          </a:p>
          <a:p>
            <a:r>
              <a:rPr lang="en-US" b="0" baseline="0" dirty="0"/>
              <a:t>B,M,E: </a:t>
            </a:r>
            <a:r>
              <a:rPr lang="en-US" b="1" baseline="0" dirty="0"/>
              <a:t>All this evidence is captured at the beginning, middle and end of the lesson; thus observing the entire lesson is key.</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22</a:t>
            </a:fld>
            <a:endParaRPr lang="en-US"/>
          </a:p>
        </p:txBody>
      </p:sp>
    </p:spTree>
    <p:extLst>
      <p:ext uri="{BB962C8B-B14F-4D97-AF65-F5344CB8AC3E}">
        <p14:creationId xmlns:p14="http://schemas.microsoft.com/office/powerpoint/2010/main" val="26028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defRPr/>
            </a:pPr>
            <a:r>
              <a:rPr lang="en-US" sz="1200" b="1" i="0" u="none" strike="noStrike" kern="1200" baseline="0" dirty="0">
                <a:solidFill>
                  <a:schemeClr val="tx1"/>
                </a:solidFill>
                <a:latin typeface="+mn-lt"/>
                <a:ea typeface="+mn-ea"/>
                <a:cs typeface="+mn-cs"/>
              </a:rPr>
              <a:t>Start time of 9:45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i="1" dirty="0"/>
              <a:t>Let participants know that this will be the guiding structure for learning throughout the training and that we will be modeling good teaching and practice whenever possible. Point out that the gradual release of responsibility is widely recognized as an important part of effective teaching. You will be modeling effective teaching throughout the training.</a:t>
            </a:r>
            <a:r>
              <a:rPr lang="en-US" dirty="0"/>
              <a:t> </a:t>
            </a:r>
          </a:p>
          <a:p>
            <a:pPr defTabSz="966570">
              <a:defRPr/>
            </a:pPr>
            <a:endParaRPr lang="en-US" dirty="0"/>
          </a:p>
          <a:p>
            <a:pPr defTabSz="966570">
              <a:defRPr/>
            </a:pPr>
            <a:r>
              <a:rPr lang="en-US" i="1" dirty="0"/>
              <a:t>Participants will notice that the trainer will be gradually releasing responsibility to them. So, each activity will begin with a model by the trainer, followed by a paired or group table activity and then to independence through the “you do” individual portion. The first step is the “I do”. You will model for them your thought process while highlighting one standard area on the rubric.</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23</a:t>
            </a:fld>
            <a:endParaRPr lang="en-US" dirty="0"/>
          </a:p>
        </p:txBody>
      </p:sp>
    </p:spTree>
    <p:extLst>
      <p:ext uri="{BB962C8B-B14F-4D97-AF65-F5344CB8AC3E}">
        <p14:creationId xmlns:p14="http://schemas.microsoft.com/office/powerpoint/2010/main" val="9140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70">
              <a:defRPr/>
            </a:pPr>
            <a:r>
              <a:rPr lang="en-US" sz="1200" b="1" i="0" u="none" strike="noStrike" kern="1200" baseline="0" dirty="0">
                <a:solidFill>
                  <a:schemeClr val="tx1"/>
                </a:solidFill>
                <a:latin typeface="+mn-lt"/>
                <a:ea typeface="+mn-ea"/>
                <a:cs typeface="+mn-cs"/>
              </a:rPr>
              <a:t>Start time of 9:50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dirty="0"/>
              <a:t>Trainer will model how to highlight the Communication dimension and descriptors before participants highlight their rubrics. See </a:t>
            </a:r>
            <a:r>
              <a:rPr lang="en-US" u="sng" dirty="0"/>
              <a:t>Trainer Handout #1.</a:t>
            </a:r>
            <a:endParaRPr lang="en-US" dirty="0"/>
          </a:p>
          <a:p>
            <a:endParaRPr lang="en-US" altLang="en-US" i="1" dirty="0"/>
          </a:p>
          <a:p>
            <a:r>
              <a:rPr lang="en-US" altLang="en-US" i="1" dirty="0"/>
              <a:t>Start with the summary statement at the top of the rubric (The teacher </a:t>
            </a:r>
            <a:r>
              <a:rPr lang="en-US" altLang="en-US" i="1" u="sng" dirty="0"/>
              <a:t>clearly</a:t>
            </a:r>
            <a:r>
              <a:rPr lang="en-US" altLang="en-US" i="1" baseline="0" dirty="0"/>
              <a:t> and </a:t>
            </a:r>
            <a:r>
              <a:rPr lang="en-US" altLang="en-US" i="1" u="sng" baseline="0" dirty="0"/>
              <a:t>accurately</a:t>
            </a:r>
            <a:r>
              <a:rPr lang="en-US" altLang="en-US" i="1" baseline="0" dirty="0"/>
              <a:t> </a:t>
            </a:r>
            <a:r>
              <a:rPr lang="en-US" altLang="en-US" i="1" u="sng" baseline="0" dirty="0"/>
              <a:t>communicates</a:t>
            </a:r>
            <a:r>
              <a:rPr lang="en-US" altLang="en-US" i="1" baseline="0" dirty="0"/>
              <a:t> to </a:t>
            </a:r>
            <a:r>
              <a:rPr lang="en-US" altLang="en-US" i="1" u="sng" baseline="0" dirty="0"/>
              <a:t>support</a:t>
            </a:r>
            <a:r>
              <a:rPr lang="en-US" altLang="en-US" i="1" baseline="0" dirty="0"/>
              <a:t> persistence, </a:t>
            </a:r>
            <a:r>
              <a:rPr lang="en-US" altLang="en-US" i="1" u="sng" baseline="0" dirty="0"/>
              <a:t>deeper learning </a:t>
            </a:r>
            <a:r>
              <a:rPr lang="en-US" altLang="en-US" i="1" baseline="0" dirty="0"/>
              <a:t>and effective </a:t>
            </a:r>
            <a:r>
              <a:rPr lang="en-US" altLang="en-US" i="1" u="sng" baseline="0" dirty="0"/>
              <a:t>effort</a:t>
            </a:r>
            <a:r>
              <a:rPr lang="en-US" altLang="en-US" i="1" baseline="0" dirty="0"/>
              <a:t>.). Share which words you would highlight as key terms in the rubric. </a:t>
            </a:r>
          </a:p>
          <a:p>
            <a:r>
              <a:rPr lang="en-US" altLang="en-US" i="1" baseline="0" dirty="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dirty="0"/>
          </a:p>
          <a:p>
            <a:r>
              <a:rPr lang="en-US" altLang="en-US" i="1" baseline="0" dirty="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dirty="0"/>
          </a:p>
          <a:p>
            <a:r>
              <a:rPr lang="en-US" altLang="en-US" i="1" baseline="0" dirty="0"/>
              <a:t>Follow the same process with the remainder of the rubric, while teachers take notes on their rubric. </a:t>
            </a:r>
          </a:p>
          <a:p>
            <a:endParaRPr lang="en-US" altLang="en-US" i="1" baseline="0" dirty="0"/>
          </a:p>
          <a:p>
            <a:r>
              <a:rPr lang="en-US" altLang="en-US" i="1" baseline="0" dirty="0"/>
              <a:t>When finished, indicated that you just modeled the ‘I do’…. And will now move to the ‘We do’…</a:t>
            </a:r>
            <a:endParaRPr lang="en-US" altLang="en-US" i="1" dirty="0"/>
          </a:p>
          <a:p>
            <a:endParaRPr lang="en-US" altLang="en-US" i="1"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latin typeface="Arial" charset="0"/>
                <a:cs typeface="Arial" charset="0"/>
              </a:rPr>
              <a:pPr eaLnBrk="1" hangingPunct="1">
                <a:spcBef>
                  <a:spcPct val="0"/>
                </a:spcBef>
              </a:pPr>
              <a:t>24</a:t>
            </a:fld>
            <a:endParaRPr lang="en-US" altLang="en-US">
              <a:latin typeface="Arial" charset="0"/>
              <a:cs typeface="Arial" charset="0"/>
            </a:endParaRPr>
          </a:p>
        </p:txBody>
      </p:sp>
    </p:spTree>
    <p:extLst>
      <p:ext uri="{BB962C8B-B14F-4D97-AF65-F5344CB8AC3E}">
        <p14:creationId xmlns:p14="http://schemas.microsoft.com/office/powerpoint/2010/main" val="1773483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10:00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Note: See below and in trainer manual. Set</a:t>
            </a:r>
            <a:r>
              <a:rPr lang="en-US" altLang="en-US" i="1" baseline="0" dirty="0">
                <a:latin typeface="Arial" charset="0"/>
              </a:rPr>
              <a:t>  the timer in three, five-minute increments to pace the group with each dimension. </a:t>
            </a:r>
          </a:p>
          <a:p>
            <a:pPr eaLnBrk="1" hangingPunct="1">
              <a:spcBef>
                <a:spcPct val="0"/>
              </a:spcBef>
            </a:pPr>
            <a:endParaRPr lang="en-US" altLang="en-US" i="1" baseline="0" dirty="0">
              <a:latin typeface="Arial" charset="0"/>
            </a:endParaRPr>
          </a:p>
          <a:p>
            <a:pPr eaLnBrk="1" hangingPunct="1">
              <a:spcBef>
                <a:spcPct val="0"/>
              </a:spcBef>
            </a:pPr>
            <a:r>
              <a:rPr lang="en-US" altLang="en-US" i="1" baseline="0" dirty="0">
                <a:latin typeface="Arial" charset="0"/>
              </a:rPr>
              <a:t>Teachers will read and highlight the dimension description on the left, move to the proficient column to read and highlight the first descriptor, make notes to define what this descriptor looks and sounds like in practice, then compare that descriptor across performance levels to determine how it changes. They will go back to the proficient column to look at the second descriptor and repeat the process for the entire dimension. </a:t>
            </a:r>
            <a:endParaRPr lang="en-US" altLang="en-US" i="1" dirty="0">
              <a:latin typeface="Arial" charset="0"/>
            </a:endParaRPr>
          </a:p>
          <a:p>
            <a:pPr eaLnBrk="1" hangingPunct="1">
              <a:spcBef>
                <a:spcPct val="0"/>
              </a:spcBef>
            </a:pPr>
            <a:endParaRPr lang="en-US" altLang="en-US" dirty="0"/>
          </a:p>
          <a:p>
            <a:pPr eaLnBrk="1" hangingPunct="1">
              <a:spcBef>
                <a:spcPct val="0"/>
              </a:spcBef>
            </a:pPr>
            <a:r>
              <a:rPr lang="en-US" altLang="en-US" b="1" dirty="0"/>
              <a:t>“We will now</a:t>
            </a:r>
            <a:r>
              <a:rPr lang="en-US" altLang="en-US" b="1" baseline="0" dirty="0"/>
              <a:t> move to the ‘We do’… each table will be assigned three dimensions to highlight the key terms in the dimension (summary paragraph at the top) and the descriptors. Are there questions about the process at this point?” </a:t>
            </a:r>
          </a:p>
          <a:p>
            <a:pPr eaLnBrk="1" hangingPunct="1">
              <a:spcBef>
                <a:spcPct val="0"/>
              </a:spcBef>
            </a:pPr>
            <a:endParaRPr lang="en-US" altLang="en-US" b="1" baseline="0" dirty="0"/>
          </a:p>
          <a:p>
            <a:pPr eaLnBrk="1" hangingPunct="1">
              <a:spcBef>
                <a:spcPct val="0"/>
              </a:spcBef>
            </a:pPr>
            <a:r>
              <a:rPr lang="en-US" altLang="en-US" b="0" baseline="0" dirty="0"/>
              <a:t>To debrief the activity, remind the staff that it will be necessary to deconstruct the T-TESS rubric over time to ensure that everyone is interpreting and applying the rubric in the same manner. </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3BD03D-B659-4BFA-88F2-C380D484C4C2}" type="slidenum">
              <a:rPr lang="en-US" altLang="en-US" smtClean="0">
                <a:latin typeface="Arial" charset="0"/>
                <a:cs typeface="Arial" charset="0"/>
              </a:rPr>
              <a:pPr eaLnBrk="1" hangingPunct="1">
                <a:spcBef>
                  <a:spcPct val="0"/>
                </a:spcBef>
              </a:pPr>
              <a:t>25</a:t>
            </a:fld>
            <a:endParaRPr lang="en-US" altLang="en-US">
              <a:latin typeface="Arial" charset="0"/>
              <a:cs typeface="Arial" charset="0"/>
            </a:endParaRPr>
          </a:p>
        </p:txBody>
      </p:sp>
    </p:spTree>
    <p:extLst>
      <p:ext uri="{BB962C8B-B14F-4D97-AF65-F5344CB8AC3E}">
        <p14:creationId xmlns:p14="http://schemas.microsoft.com/office/powerpoint/2010/main" val="251397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552DABD8-77A1-4416-80E1-7AAEB88E6D88}" type="slidenum">
              <a:rPr lang="en-US" smtClean="0"/>
              <a:pPr>
                <a:defRPr/>
              </a:pPr>
              <a:t>26</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950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66570" eaLnBrk="0" fontAlgn="base" hangingPunct="0">
              <a:spcBef>
                <a:spcPct val="30000"/>
              </a:spcBef>
              <a:spcAft>
                <a:spcPct val="0"/>
              </a:spcAft>
              <a:defRPr/>
            </a:pPr>
            <a:r>
              <a:rPr lang="en-US" b="1" dirty="0">
                <a:latin typeface="Arial" charset="0"/>
              </a:rPr>
              <a:t>“Collecting evidence is a critical part of the T-TESS process. Capturing what teachers say and do and what students say and do is essential to linking the evidence to the rubric descriptors and performance levels and accurately rate each dimension.”</a:t>
            </a:r>
          </a:p>
          <a:p>
            <a:pPr defTabSz="966570" eaLnBrk="0" fontAlgn="base" hangingPunct="0">
              <a:spcBef>
                <a:spcPct val="30000"/>
              </a:spcBef>
              <a:spcAft>
                <a:spcPct val="0"/>
              </a:spcAft>
              <a:defRPr/>
            </a:pPr>
            <a:endParaRPr lang="en-US" b="1" dirty="0">
              <a:latin typeface="Arial" charset="0"/>
            </a:endParaRPr>
          </a:p>
          <a:p>
            <a:pPr defTabSz="966570" eaLnBrk="0" fontAlgn="base" hangingPunct="0">
              <a:spcBef>
                <a:spcPct val="30000"/>
              </a:spcBef>
              <a:spcAft>
                <a:spcPct val="0"/>
              </a:spcAft>
              <a:defRPr/>
            </a:pPr>
            <a:r>
              <a:rPr lang="en-US" b="1" dirty="0">
                <a:latin typeface="Arial" charset="0"/>
              </a:rPr>
              <a:t>“Evidence may be used for different aspects of the rubric which shows the connectivity and holistic nature of the model.”</a:t>
            </a:r>
          </a:p>
          <a:p>
            <a:endParaRPr lang="en-US" b="1" dirty="0"/>
          </a:p>
          <a:p>
            <a:r>
              <a:rPr lang="en-US" b="1" dirty="0"/>
              <a:t>“You</a:t>
            </a:r>
            <a:r>
              <a:rPr lang="en-US" b="1" baseline="0" dirty="0"/>
              <a:t> will continue to hear us say,… and ‘Now let’s see how the lesson scored, based on the evidence and the rubric…!”</a:t>
            </a:r>
            <a:endParaRPr lang="en-US" b="1" dirty="0"/>
          </a:p>
        </p:txBody>
      </p:sp>
      <p:sp>
        <p:nvSpPr>
          <p:cNvPr id="171012" name="Slide Number Placeholder 3"/>
          <p:cNvSpPr>
            <a:spLocks noGrp="1"/>
          </p:cNvSpPr>
          <p:nvPr>
            <p:ph type="sldNum" sz="quarter" idx="5"/>
          </p:nvPr>
        </p:nvSpPr>
        <p:spPr/>
        <p:txBody>
          <a:bodyPr/>
          <a:lstStyle/>
          <a:p>
            <a:pPr>
              <a:defRPr/>
            </a:pPr>
            <a:fld id="{1D5B9E2B-B3CA-4C90-83C9-39DB77FB5C3A}" type="slidenum">
              <a:rPr lang="en-US" smtClean="0"/>
              <a:pPr>
                <a:defRPr/>
              </a:pPr>
              <a:t>27</a:t>
            </a:fld>
            <a:endParaRPr lang="en-US"/>
          </a:p>
        </p:txBody>
      </p:sp>
    </p:spTree>
    <p:extLst>
      <p:ext uri="{BB962C8B-B14F-4D97-AF65-F5344CB8AC3E}">
        <p14:creationId xmlns:p14="http://schemas.microsoft.com/office/powerpoint/2010/main" val="258461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b="1" dirty="0">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 there should be a pre-conference, and a review of materials, e.g., lesson plan, handouts, etc., and after </a:t>
            </a:r>
            <a:r>
              <a:rPr lang="en-US" b="1" u="sng" dirty="0">
                <a:latin typeface="Arial" charset="0"/>
              </a:rPr>
              <a:t>all</a:t>
            </a:r>
            <a:r>
              <a:rPr lang="en-US" b="1" dirty="0">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i="1" dirty="0">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28</a:t>
            </a:fld>
            <a:endParaRPr lang="en-US" dirty="0"/>
          </a:p>
        </p:txBody>
      </p:sp>
    </p:spTree>
    <p:extLst>
      <p:ext uri="{BB962C8B-B14F-4D97-AF65-F5344CB8AC3E}">
        <p14:creationId xmlns:p14="http://schemas.microsoft.com/office/powerpoint/2010/main" val="2576983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rPr>
              <a:t>“This slide shows us the</a:t>
            </a:r>
            <a:r>
              <a:rPr lang="en-US" b="1" baseline="0" dirty="0">
                <a:latin typeface="Arial" charset="0"/>
              </a:rPr>
              <a:t> key aspects of announced versus unannounced evaluations. </a:t>
            </a:r>
            <a:r>
              <a:rPr lang="en-US" b="1" dirty="0">
                <a:latin typeface="Arial" charset="0"/>
              </a:rPr>
              <a:t>Before an announced evaluation there should be a pre-conference, and a review of materials, and after all evaluations there should be a post-conference. Evidence is collected at all points.”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29</a:t>
            </a:fld>
            <a:endParaRPr lang="en-US"/>
          </a:p>
        </p:txBody>
      </p:sp>
    </p:spTree>
    <p:extLst>
      <p:ext uri="{BB962C8B-B14F-4D97-AF65-F5344CB8AC3E}">
        <p14:creationId xmlns:p14="http://schemas.microsoft.com/office/powerpoint/2010/main" val="323133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r>
              <a:rPr lang="en-US" sz="1200" b="1" i="0" u="none" strike="noStrike" kern="1200" baseline="0" dirty="0">
                <a:solidFill>
                  <a:schemeClr val="tx1"/>
                </a:solidFill>
                <a:latin typeface="+mn-lt"/>
                <a:ea typeface="+mn-ea"/>
                <a:cs typeface="+mn-cs"/>
              </a:rPr>
              <a:t>Start time of 8:20 a.m. </a:t>
            </a:r>
          </a:p>
          <a:p>
            <a:pPr defTabSz="966570"/>
            <a:endParaRPr lang="en-US" sz="1200" b="1" i="0" u="none" strike="noStrike" kern="1200" baseline="0" dirty="0">
              <a:solidFill>
                <a:schemeClr val="tx1"/>
              </a:solidFill>
              <a:latin typeface="+mn-lt"/>
              <a:ea typeface="+mn-ea"/>
              <a:cs typeface="+mn-cs"/>
            </a:endParaRPr>
          </a:p>
          <a:p>
            <a:pPr defTabSz="966570"/>
            <a:r>
              <a:rPr lang="en-US" b="1" baseline="0" dirty="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66570"/>
            <a:endParaRPr lang="en-US" baseline="0" dirty="0"/>
          </a:p>
          <a:p>
            <a:r>
              <a:rPr lang="en-US" i="1" baseline="0" dirty="0"/>
              <a:t>Note: The length of the video is approximately 11 minutes. </a:t>
            </a:r>
          </a:p>
          <a:p>
            <a:r>
              <a:rPr lang="en-US" i="1" baseline="0" dirty="0"/>
              <a:t>Share the video. </a:t>
            </a:r>
          </a:p>
          <a:p>
            <a:endParaRPr lang="en-US" baseline="0" dirty="0"/>
          </a:p>
          <a:p>
            <a:r>
              <a:rPr lang="en-US" b="0" baseline="0" dirty="0"/>
              <a:t>Debrief: </a:t>
            </a:r>
          </a:p>
          <a:p>
            <a:r>
              <a:rPr lang="en-US" b="1" baseline="0" dirty="0"/>
              <a:t>Take 2 minutes at your table to discuss the following: “Based on what you saw and heard, what are you gathering about this system?”</a:t>
            </a:r>
          </a:p>
          <a:p>
            <a:endParaRPr lang="en-US" b="1" baseline="0" dirty="0"/>
          </a:p>
          <a:p>
            <a:r>
              <a:rPr lang="en-US" i="1" dirty="0"/>
              <a:t>Allow participants to share their thoughts,</a:t>
            </a:r>
            <a:r>
              <a:rPr lang="en-US" i="1" baseline="0" dirty="0"/>
              <a:t> emphasizing that this process is about teacher and student growth and achievement.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a:t>
            </a:fld>
            <a:endParaRPr lang="en-US"/>
          </a:p>
        </p:txBody>
      </p:sp>
    </p:spTree>
    <p:extLst>
      <p:ext uri="{BB962C8B-B14F-4D97-AF65-F5344CB8AC3E}">
        <p14:creationId xmlns:p14="http://schemas.microsoft.com/office/powerpoint/2010/main" val="3862539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will follow directions on the slide for the stand up, hands up, pair</a:t>
            </a:r>
            <a:r>
              <a:rPr lang="en-US" baseline="0" dirty="0"/>
              <a:t> up. One suggestion would be to use music when participants are selecting a partner in a musical chairs type fashion.</a:t>
            </a:r>
            <a:endParaRPr lang="en-US"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30</a:t>
            </a:fld>
            <a:endParaRPr lang="en-US"/>
          </a:p>
        </p:txBody>
      </p:sp>
    </p:spTree>
    <p:extLst>
      <p:ext uri="{BB962C8B-B14F-4D97-AF65-F5344CB8AC3E}">
        <p14:creationId xmlns:p14="http://schemas.microsoft.com/office/powerpoint/2010/main" val="2422336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Monitor</a:t>
            </a:r>
            <a:r>
              <a:rPr lang="en-US" i="1" baseline="0" dirty="0"/>
              <a:t> as they talk. </a:t>
            </a:r>
            <a:r>
              <a:rPr lang="en-US" i="1" dirty="0"/>
              <a:t>Have participants talk</a:t>
            </a:r>
            <a:r>
              <a:rPr lang="en-US" i="1" baseline="0" dirty="0"/>
              <a:t> in pairs (per previous slide) and debrief a couple of key points.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31</a:t>
            </a:fld>
            <a:endParaRPr lang="en-US"/>
          </a:p>
        </p:txBody>
      </p:sp>
    </p:spTree>
    <p:extLst>
      <p:ext uri="{BB962C8B-B14F-4D97-AF65-F5344CB8AC3E}">
        <p14:creationId xmlns:p14="http://schemas.microsoft.com/office/powerpoint/2010/main" val="233149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dirty="0">
                <a:latin typeface="Arial" charset="0"/>
              </a:rPr>
              <a:t>“T-TESS evaluations are based on evidence collected at three (3) different points during the process. Teacher observations are scored according to where the evidence aligns to the rubric descriptors. While during the lesson/observation is perhaps the MOST important time to collect evidence, it is not the only time. The post-conference follows a very specific format.”  </a:t>
            </a:r>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32</a:t>
            </a:fld>
            <a:endParaRPr lang="en-US" dirty="0"/>
          </a:p>
        </p:txBody>
      </p:sp>
    </p:spTree>
    <p:extLst>
      <p:ext uri="{BB962C8B-B14F-4D97-AF65-F5344CB8AC3E}">
        <p14:creationId xmlns:p14="http://schemas.microsoft.com/office/powerpoint/2010/main" val="1030736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pPr>
                <a:defRPr/>
              </a:pPr>
              <a:t>33</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11:05 a.m.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2655251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pPr>
                <a:defRPr/>
              </a:pPr>
              <a:t>34</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11:30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3390042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12:30 p.m. </a:t>
            </a:r>
          </a:p>
          <a:p>
            <a:endParaRPr lang="en-US" sz="1200" b="1" i="0" u="none" strike="noStrike" kern="1200" baseline="0" dirty="0">
              <a:solidFill>
                <a:schemeClr val="tx1"/>
              </a:solidFill>
              <a:latin typeface="+mn-lt"/>
              <a:ea typeface="+mn-ea"/>
              <a:cs typeface="+mn-cs"/>
            </a:endParaRPr>
          </a:p>
          <a:p>
            <a:r>
              <a:rPr lang="en-US" b="0" i="1" dirty="0"/>
              <a:t>The</a:t>
            </a:r>
            <a:r>
              <a:rPr lang="en-US" b="0" i="1" baseline="0" dirty="0"/>
              <a:t> teachers will view a lesson and script. Remind them that they will need the evidence to score the lesson; therefore, their task is to script. See next slide for teacher guidance on what to script.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35</a:t>
            </a:fld>
            <a:endParaRPr lang="en-US" dirty="0"/>
          </a:p>
        </p:txBody>
      </p:sp>
    </p:spTree>
    <p:extLst>
      <p:ext uri="{BB962C8B-B14F-4D97-AF65-F5344CB8AC3E}">
        <p14:creationId xmlns:p14="http://schemas.microsoft.com/office/powerpoint/2010/main" val="2941704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12:35 p.m. </a:t>
            </a:r>
          </a:p>
          <a:p>
            <a:endParaRPr lang="en-US" sz="1200" b="1" i="0" u="none" strike="noStrike" kern="1200" baseline="0" dirty="0">
              <a:solidFill>
                <a:schemeClr val="tx1"/>
              </a:solidFill>
              <a:latin typeface="+mn-lt"/>
              <a:ea typeface="+mn-ea"/>
              <a:cs typeface="+mn-cs"/>
            </a:endParaRPr>
          </a:p>
          <a:p>
            <a:r>
              <a:rPr lang="en-US" i="1" dirty="0"/>
              <a:t>Share</a:t>
            </a:r>
            <a:r>
              <a:rPr lang="en-US" i="1" baseline="0" dirty="0"/>
              <a:t> this slide as a reminder. Let them know that there is no right or wrong way to script. They are to capture as much as possible of the key points in the lesson that will provide evidence for the descriptors.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36</a:t>
            </a:fld>
            <a:endParaRPr lang="en-US"/>
          </a:p>
        </p:txBody>
      </p:sp>
    </p:spTree>
    <p:extLst>
      <p:ext uri="{BB962C8B-B14F-4D97-AF65-F5344CB8AC3E}">
        <p14:creationId xmlns:p14="http://schemas.microsoft.com/office/powerpoint/2010/main" val="3504347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1:25 p.m. </a:t>
            </a:r>
          </a:p>
          <a:p>
            <a:endParaRPr lang="en-US" sz="1200" b="1" i="0" u="none" strike="noStrike" kern="1200" baseline="0" dirty="0">
              <a:solidFill>
                <a:schemeClr val="tx1"/>
              </a:solidFill>
              <a:latin typeface="+mn-lt"/>
              <a:ea typeface="+mn-ea"/>
              <a:cs typeface="+mn-cs"/>
            </a:endParaRPr>
          </a:p>
          <a:p>
            <a:r>
              <a:rPr lang="en-US" i="1" dirty="0"/>
              <a:t>Teachers view the lesson and script…</a:t>
            </a:r>
          </a:p>
        </p:txBody>
      </p:sp>
      <p:sp>
        <p:nvSpPr>
          <p:cNvPr id="4" name="Slide Number Placeholder 3"/>
          <p:cNvSpPr>
            <a:spLocks noGrp="1"/>
          </p:cNvSpPr>
          <p:nvPr>
            <p:ph type="sldNum" sz="quarter" idx="10"/>
          </p:nvPr>
        </p:nvSpPr>
        <p:spPr/>
        <p:txBody>
          <a:bodyPr/>
          <a:lstStyle/>
          <a:p>
            <a:fld id="{BCF0C763-A557-465E-8084-D679FD70C0CF}" type="slidenum">
              <a:rPr lang="en-US" smtClean="0"/>
              <a:pPr/>
              <a:t>37</a:t>
            </a:fld>
            <a:endParaRPr lang="en-US"/>
          </a:p>
        </p:txBody>
      </p:sp>
    </p:spTree>
    <p:extLst>
      <p:ext uri="{BB962C8B-B14F-4D97-AF65-F5344CB8AC3E}">
        <p14:creationId xmlns:p14="http://schemas.microsoft.com/office/powerpoint/2010/main" val="493579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Have</a:t>
            </a:r>
            <a:r>
              <a:rPr lang="en-US" i="1" baseline="0" dirty="0"/>
              <a:t> teachers provide a holistic rating for the lesson (with their eyes closed) using a thumbs up, down, or in the middle signal as noted in the third bullet.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38</a:t>
            </a:fld>
            <a:endParaRPr lang="en-US" dirty="0"/>
          </a:p>
        </p:txBody>
      </p:sp>
    </p:spTree>
    <p:extLst>
      <p:ext uri="{BB962C8B-B14F-4D97-AF65-F5344CB8AC3E}">
        <p14:creationId xmlns:p14="http://schemas.microsoft.com/office/powerpoint/2010/main" val="3783632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defTabSz="966570"/>
            <a:r>
              <a:rPr lang="en-US" sz="1200" b="1" i="0" u="none" strike="noStrike" kern="1200" baseline="0" dirty="0">
                <a:solidFill>
                  <a:schemeClr val="tx1"/>
                </a:solidFill>
                <a:latin typeface="+mn-lt"/>
                <a:ea typeface="+mn-ea"/>
                <a:cs typeface="+mn-cs"/>
              </a:rPr>
              <a:t>Start time of 1:30 p.m. </a:t>
            </a:r>
          </a:p>
          <a:p>
            <a:pPr defTabSz="966570"/>
            <a:endParaRPr lang="en-US" sz="1200" b="1" i="0" u="none" strike="noStrike" kern="1200" baseline="0" dirty="0">
              <a:solidFill>
                <a:schemeClr val="tx1"/>
              </a:solidFill>
              <a:latin typeface="+mn-lt"/>
              <a:ea typeface="+mn-ea"/>
              <a:cs typeface="+mn-cs"/>
            </a:endParaRPr>
          </a:p>
          <a:p>
            <a:pPr defTabSz="966570"/>
            <a:r>
              <a:rPr lang="en-US" i="1" dirty="0">
                <a:latin typeface="Arial" charset="0"/>
              </a:rPr>
              <a:t>Materials: Teachers’ scripted</a:t>
            </a:r>
            <a:r>
              <a:rPr lang="en-US" i="1" baseline="0" dirty="0">
                <a:latin typeface="Arial" charset="0"/>
              </a:rPr>
              <a:t> notes, rubric dimensions, Teacher Handout #2. </a:t>
            </a:r>
          </a:p>
          <a:p>
            <a:pPr defTabSz="966570"/>
            <a:endParaRPr lang="en-US" i="1" baseline="0" dirty="0">
              <a:latin typeface="Arial" charset="0"/>
            </a:endParaRPr>
          </a:p>
          <a:p>
            <a:pPr defTabSz="966570"/>
            <a:r>
              <a:rPr lang="en-US" i="1" dirty="0">
                <a:latin typeface="Arial" charset="0"/>
              </a:rPr>
              <a:t>Teachers will now use their scripted notes (evidence) and categorize this evidence according to the rubric. See Teacher Handout #2. </a:t>
            </a:r>
          </a:p>
          <a:p>
            <a:pPr marL="0" indent="0" defTabSz="966570">
              <a:buFont typeface="Arial" panose="020B0604020202020204" pitchFamily="34" charset="0"/>
              <a:buNone/>
              <a:defRPr/>
            </a:pPr>
            <a:endParaRPr lang="en-US" i="1" dirty="0">
              <a:latin typeface="Arial" charset="0"/>
            </a:endParaRPr>
          </a:p>
          <a:p>
            <a:pPr marL="0" indent="0" defTabSz="966570">
              <a:buFont typeface="Arial" panose="020B0604020202020204" pitchFamily="34" charset="0"/>
              <a:buNone/>
              <a:defRPr/>
            </a:pPr>
            <a:r>
              <a:rPr lang="en-US" i="1" dirty="0">
                <a:latin typeface="Arial" charset="0"/>
              </a:rPr>
              <a:t>Assign one dimension per table,</a:t>
            </a:r>
            <a:r>
              <a:rPr lang="en-US" i="1" baseline="0" dirty="0">
                <a:latin typeface="Arial" charset="0"/>
              </a:rPr>
              <a:t> repeating, as necessary, based on the number of tables. Each table group will only be assigned one dimension. Ideally there are two tables per dimension to compare and calibrate ratings. </a:t>
            </a:r>
          </a:p>
          <a:p>
            <a:pPr marL="0" indent="0" defTabSz="966570">
              <a:buFont typeface="Arial" panose="020B0604020202020204" pitchFamily="34" charset="0"/>
              <a:buNone/>
              <a:defRPr/>
            </a:pPr>
            <a:endParaRPr lang="en-US" i="1" baseline="0" dirty="0">
              <a:latin typeface="Arial" charset="0"/>
            </a:endParaRPr>
          </a:p>
          <a:p>
            <a:pPr marL="0" indent="0" defTabSz="966570">
              <a:buFont typeface="Arial" panose="020B0604020202020204" pitchFamily="34" charset="0"/>
              <a:buNone/>
              <a:defRPr/>
            </a:pPr>
            <a:r>
              <a:rPr lang="en-US" i="1" baseline="0" dirty="0">
                <a:latin typeface="Arial" charset="0"/>
              </a:rPr>
              <a:t>Remind teachers that they are looking at their specific dimension in the rubric, and beginning at the Proficient level to collect and document their evidence. Their evidence should be specific and clearly connected to the descriptors. </a:t>
            </a:r>
            <a:endParaRPr lang="en-US" dirty="0"/>
          </a:p>
        </p:txBody>
      </p:sp>
      <p:sp>
        <p:nvSpPr>
          <p:cNvPr id="179204" name="Slide Number Placeholder 3"/>
          <p:cNvSpPr>
            <a:spLocks noGrp="1"/>
          </p:cNvSpPr>
          <p:nvPr>
            <p:ph type="sldNum" sz="quarter" idx="5"/>
          </p:nvPr>
        </p:nvSpPr>
        <p:spPr/>
        <p:txBody>
          <a:bodyPr/>
          <a:lstStyle/>
          <a:p>
            <a:pPr>
              <a:defRPr/>
            </a:pPr>
            <a:fld id="{4FBBB58F-51EB-441A-8054-9131D073C068}" type="slidenum">
              <a:rPr lang="en-US" smtClean="0"/>
              <a:pPr>
                <a:defRPr/>
              </a:pPr>
              <a:t>39</a:t>
            </a:fld>
            <a:endParaRPr lang="en-US"/>
          </a:p>
        </p:txBody>
      </p:sp>
    </p:spTree>
    <p:extLst>
      <p:ext uri="{BB962C8B-B14F-4D97-AF65-F5344CB8AC3E}">
        <p14:creationId xmlns:p14="http://schemas.microsoft.com/office/powerpoint/2010/main" val="246126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8:40 a.m. </a:t>
            </a:r>
          </a:p>
          <a:p>
            <a:endParaRPr lang="en-US" sz="1200" b="1" i="0" u="none" strike="noStrike" kern="1200" baseline="0" dirty="0">
              <a:solidFill>
                <a:schemeClr val="tx1"/>
              </a:solidFill>
              <a:latin typeface="+mn-lt"/>
              <a:ea typeface="+mn-ea"/>
              <a:cs typeface="+mn-cs"/>
            </a:endParaRPr>
          </a:p>
          <a:p>
            <a:r>
              <a:rPr lang="en-US" i="1" dirty="0">
                <a:latin typeface="Arial" charset="0"/>
              </a:rPr>
              <a:t>Emphasize that just being exposed to the rubric is not sufficient.  </a:t>
            </a:r>
          </a:p>
          <a:p>
            <a:endParaRPr lang="en-US" dirty="0">
              <a:latin typeface="Arial" charset="0"/>
            </a:endParaRPr>
          </a:p>
          <a:p>
            <a:r>
              <a:rPr lang="en-US" b="1" dirty="0">
                <a:latin typeface="Arial" charset="0"/>
              </a:rPr>
              <a:t>“Today is about providing an overview and introduction. All administrators and teachers must go through in-depth practice and training to be fluent in all of its applications and uses.”</a:t>
            </a:r>
          </a:p>
          <a:p>
            <a:endParaRPr lang="en-US" b="1" dirty="0">
              <a:latin typeface="Arial" charset="0"/>
            </a:endParaRPr>
          </a:p>
          <a:p>
            <a:r>
              <a:rPr lang="en-US" b="1" dirty="0">
                <a:latin typeface="Arial" charset="0"/>
              </a:rPr>
              <a:t>“We must embrace the fact that we will be public learners with this process. This means that we will spend additional time studying and applying the rubric in structured professional learning forums beyond today’s session to ensure that we understand it and are applying it as intended.”</a:t>
            </a:r>
          </a:p>
          <a:p>
            <a:endParaRPr lang="en-US" b="1" dirty="0">
              <a:latin typeface="Arial" charset="0"/>
            </a:endParaRPr>
          </a:p>
          <a:p>
            <a:r>
              <a:rPr lang="en-US" b="1" dirty="0">
                <a:latin typeface="Arial" charset="0"/>
              </a:rPr>
              <a:t>“The campus goal is that we’re T-TESS experts and are using the tool to learn and grow as an organization… administrators, teachers, students and other stakeholders.” </a:t>
            </a:r>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a:t>
            </a:fld>
            <a:endParaRPr lang="en-US" dirty="0"/>
          </a:p>
        </p:txBody>
      </p:sp>
    </p:spTree>
    <p:extLst>
      <p:ext uri="{BB962C8B-B14F-4D97-AF65-F5344CB8AC3E}">
        <p14:creationId xmlns:p14="http://schemas.microsoft.com/office/powerpoint/2010/main" val="3428995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2:25 p.m. </a:t>
            </a:r>
          </a:p>
          <a:p>
            <a:endParaRPr lang="en-US" sz="1200" b="1" i="0" u="none" strike="noStrike" kern="1200" baseline="0" dirty="0">
              <a:solidFill>
                <a:schemeClr val="tx1"/>
              </a:solidFill>
              <a:latin typeface="+mn-lt"/>
              <a:ea typeface="+mn-ea"/>
              <a:cs typeface="+mn-cs"/>
            </a:endParaRPr>
          </a:p>
          <a:p>
            <a:r>
              <a:rPr lang="en-US" dirty="0"/>
              <a:t>Trainers</a:t>
            </a:r>
            <a:r>
              <a:rPr lang="en-US" baseline="0" dirty="0"/>
              <a:t> should make sure they are familiar with the evidence and ratings and should be prepared to defend the evidence/ratings. Trainers should refer to the national raters as the T-TESS raters.</a:t>
            </a:r>
          </a:p>
          <a:p>
            <a:endParaRPr lang="en-US" baseline="0" dirty="0"/>
          </a:p>
          <a:p>
            <a:r>
              <a:rPr lang="en-US" b="1" baseline="0" dirty="0"/>
              <a:t>“We will debrief one dimension at a time. Each table group will share one or two strong pieces of evidence and the rating assigned, based on the evidence and the rubric. As you hear the evidence from other dimensions, take notes on your handout (Teacher Handout #2).” </a:t>
            </a:r>
          </a:p>
          <a:p>
            <a:endParaRPr lang="en-US" baseline="0" dirty="0"/>
          </a:p>
          <a:p>
            <a:r>
              <a:rPr lang="en-US" baseline="0" dirty="0"/>
              <a:t>After debriefing each dimension, share the T-TESS rater scores with the group. (Trainer Handout #2 - Lesson Evidence and Ratings sheet.) </a:t>
            </a:r>
          </a:p>
        </p:txBody>
      </p:sp>
      <p:sp>
        <p:nvSpPr>
          <p:cNvPr id="4" name="Slide Number Placeholder 3"/>
          <p:cNvSpPr>
            <a:spLocks noGrp="1"/>
          </p:cNvSpPr>
          <p:nvPr>
            <p:ph type="sldNum" sz="quarter" idx="10"/>
          </p:nvPr>
        </p:nvSpPr>
        <p:spPr/>
        <p:txBody>
          <a:bodyPr/>
          <a:lstStyle/>
          <a:p>
            <a:fld id="{BCF0C763-A557-465E-8084-D679FD70C0CF}" type="slidenum">
              <a:rPr lang="en-US" smtClean="0"/>
              <a:pPr/>
              <a:t>40</a:t>
            </a:fld>
            <a:endParaRPr lang="en-US"/>
          </a:p>
        </p:txBody>
      </p:sp>
    </p:spTree>
    <p:extLst>
      <p:ext uri="{BB962C8B-B14F-4D97-AF65-F5344CB8AC3E}">
        <p14:creationId xmlns:p14="http://schemas.microsoft.com/office/powerpoint/2010/main" val="1620562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2:45 p.m. </a:t>
            </a:r>
          </a:p>
          <a:p>
            <a:endParaRPr lang="en-US" sz="1200" b="1" i="0" u="none" strike="noStrike" kern="1200" baseline="0" dirty="0">
              <a:solidFill>
                <a:schemeClr val="tx1"/>
              </a:solidFill>
              <a:latin typeface="+mn-lt"/>
              <a:ea typeface="+mn-ea"/>
              <a:cs typeface="+mn-cs"/>
            </a:endParaRPr>
          </a:p>
          <a:p>
            <a:r>
              <a:rPr lang="en-US" i="1" dirty="0">
                <a:latin typeface="Arial" charset="0"/>
              </a:rPr>
              <a:t>Introduce participants to the post-conference format.  </a:t>
            </a:r>
          </a:p>
          <a:p>
            <a:endParaRPr lang="en-US" i="1" dirty="0">
              <a:latin typeface="Arial" charset="0"/>
            </a:endParaRPr>
          </a:p>
          <a:p>
            <a:r>
              <a:rPr lang="en-US" i="1" dirty="0">
                <a:latin typeface="Arial" charset="0"/>
              </a:rPr>
              <a:t>“</a:t>
            </a:r>
            <a:r>
              <a:rPr lang="en-US" b="1" dirty="0">
                <a:latin typeface="Arial" charset="0"/>
              </a:rPr>
              <a:t>This slide provides the Four Key Elements to the Instructional Post-Conference, which follows the lesson. </a:t>
            </a:r>
            <a:r>
              <a:rPr lang="en-US" dirty="0">
                <a:latin typeface="Arial" charset="0"/>
              </a:rPr>
              <a:t>(Review the chart.)” </a:t>
            </a:r>
          </a:p>
          <a:p>
            <a:endParaRPr lang="en-US" i="1" dirty="0">
              <a:latin typeface="Arial" charset="0"/>
            </a:endParaRPr>
          </a:p>
          <a:p>
            <a:r>
              <a:rPr lang="en-US" i="1" dirty="0">
                <a:latin typeface="Arial" charset="0"/>
              </a:rPr>
              <a:t>While watching the post-conference participants will fill in the areas of the post-conference that they observe, i.e. the general impression question, what the reinforcement area was, what the evidence was, etc.. 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41</a:t>
            </a:fld>
            <a:endParaRPr lang="en-US" dirty="0"/>
          </a:p>
        </p:txBody>
      </p:sp>
    </p:spTree>
    <p:extLst>
      <p:ext uri="{BB962C8B-B14F-4D97-AF65-F5344CB8AC3E}">
        <p14:creationId xmlns:p14="http://schemas.microsoft.com/office/powerpoint/2010/main" val="3959449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baseline="0" dirty="0"/>
              <a:t>(Use chips or paper clips for this activity.)</a:t>
            </a:r>
          </a:p>
          <a:p>
            <a:pPr marL="239965" indent="-239965"/>
            <a:r>
              <a:rPr lang="en-US" i="1" baseline="0" dirty="0"/>
              <a:t>Possible answers:</a:t>
            </a:r>
          </a:p>
          <a:p>
            <a:pPr eaLnBrk="1" fontAlgn="auto" hangingPunct="1">
              <a:buClr>
                <a:schemeClr val="accent6">
                  <a:lumMod val="50000"/>
                </a:schemeClr>
              </a:buClr>
              <a:buNone/>
              <a:defRPr/>
            </a:pPr>
            <a:r>
              <a:rPr lang="en-US" i="1" dirty="0"/>
              <a:t>-  To provide verbal feedback to the observed teacher based on evidence from the lesson</a:t>
            </a:r>
            <a:endParaRPr lang="en-US" b="1" i="1" dirty="0"/>
          </a:p>
          <a:p>
            <a:pPr eaLnBrk="1" fontAlgn="auto" hangingPunct="1">
              <a:buClr>
                <a:schemeClr val="accent6">
                  <a:lumMod val="50000"/>
                </a:schemeClr>
              </a:buClr>
              <a:buNone/>
              <a:defRPr/>
            </a:pPr>
            <a:r>
              <a:rPr lang="en-US" i="1" dirty="0"/>
              <a:t>-  Create an opportunity to coach the teacher in an area of reinforcement (strength) and area of refinement (need)</a:t>
            </a:r>
          </a:p>
          <a:p>
            <a:pPr marL="239965" indent="-239965"/>
            <a:endParaRPr lang="en-US"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42</a:t>
            </a:fld>
            <a:endParaRPr lang="en-US"/>
          </a:p>
        </p:txBody>
      </p:sp>
    </p:spTree>
    <p:extLst>
      <p:ext uri="{BB962C8B-B14F-4D97-AF65-F5344CB8AC3E}">
        <p14:creationId xmlns:p14="http://schemas.microsoft.com/office/powerpoint/2010/main" val="2840233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dirty="0"/>
              <a:t>Create</a:t>
            </a:r>
            <a:r>
              <a:rPr lang="en-US" i="1" baseline="0" dirty="0"/>
              <a:t> a poster with two columns: Want </a:t>
            </a:r>
            <a:r>
              <a:rPr lang="en-US" i="1" u="sng" baseline="0" dirty="0"/>
              <a:t>and</a:t>
            </a:r>
            <a:r>
              <a:rPr lang="en-US" i="1" baseline="0" dirty="0"/>
              <a:t> Don’t Want. </a:t>
            </a:r>
          </a:p>
          <a:p>
            <a:pPr marL="239965" indent="-239965"/>
            <a:r>
              <a:rPr lang="en-US" i="1" baseline="0" dirty="0"/>
              <a:t>Debrief by asking participants to share their ‘wants’ and ‘don’t want’ responses without repeating what has been shared. </a:t>
            </a:r>
          </a:p>
          <a:p>
            <a:pPr marL="239965" indent="-239965"/>
            <a:endParaRPr lang="en-US" i="1"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43</a:t>
            </a:fld>
            <a:endParaRPr lang="en-US"/>
          </a:p>
        </p:txBody>
      </p:sp>
    </p:spTree>
    <p:extLst>
      <p:ext uri="{BB962C8B-B14F-4D97-AF65-F5344CB8AC3E}">
        <p14:creationId xmlns:p14="http://schemas.microsoft.com/office/powerpoint/2010/main" val="1761011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44</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3:00 p.m.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i="1" dirty="0">
                <a:latin typeface="Arial" charset="0"/>
              </a:rPr>
              <a:t>Review objectives</a:t>
            </a:r>
            <a:r>
              <a:rPr lang="en-US" i="1" baseline="0" dirty="0">
                <a:latin typeface="Arial" charset="0"/>
              </a:rPr>
              <a:t> with the participants. </a:t>
            </a:r>
            <a:endParaRPr lang="en-US" i="1" dirty="0">
              <a:latin typeface="Arial" charset="0"/>
            </a:endParaRPr>
          </a:p>
          <a:p>
            <a:pPr defTabSz="966570" fontAlgn="base">
              <a:spcBef>
                <a:spcPct val="30000"/>
              </a:spcBef>
              <a:spcAft>
                <a:spcPct val="0"/>
              </a:spcAft>
              <a:defRPr/>
            </a:pPr>
            <a:r>
              <a:rPr lang="en-US" b="0" i="1" dirty="0">
                <a:latin typeface="Arial" charset="0"/>
              </a:rPr>
              <a:t>“</a:t>
            </a:r>
            <a:r>
              <a:rPr lang="en-US" b="1" i="0" dirty="0">
                <a:latin typeface="Arial" charset="0"/>
              </a:rPr>
              <a:t>Let’s review our objectives to</a:t>
            </a:r>
            <a:r>
              <a:rPr lang="en-US" b="1" i="0" baseline="0" dirty="0">
                <a:latin typeface="Arial" charset="0"/>
              </a:rPr>
              <a:t> make sure we are on target.” </a:t>
            </a:r>
            <a:endParaRPr lang="en-US" b="1" i="0" dirty="0"/>
          </a:p>
        </p:txBody>
      </p:sp>
    </p:spTree>
    <p:extLst>
      <p:ext uri="{BB962C8B-B14F-4D97-AF65-F5344CB8AC3E}">
        <p14:creationId xmlns:p14="http://schemas.microsoft.com/office/powerpoint/2010/main" val="3950767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3:05 p.m.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dirty="0">
                <a:latin typeface="Arial" charset="0"/>
              </a:rPr>
              <a:t>(Review the slide to pull key points together.)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dirty="0">
                <a:latin typeface="Arial" charset="0"/>
              </a:rPr>
              <a:t>Remind participants of the expectations and that we are still moving along the continuum of procedural to conceptual.  The next slide will give them a chance to debrief the learning so far.</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45</a:t>
            </a:fld>
            <a:endParaRPr lang="en-US" dirty="0"/>
          </a:p>
        </p:txBody>
      </p:sp>
    </p:spTree>
    <p:extLst>
      <p:ext uri="{BB962C8B-B14F-4D97-AF65-F5344CB8AC3E}">
        <p14:creationId xmlns:p14="http://schemas.microsoft.com/office/powerpoint/2010/main" val="2070918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0" eaLnBrk="0" fontAlgn="base" hangingPunct="0">
              <a:spcBef>
                <a:spcPct val="30000"/>
              </a:spcBef>
              <a:spcAft>
                <a:spcPct val="0"/>
              </a:spcAft>
              <a:defRPr/>
            </a:pPr>
            <a:r>
              <a:rPr lang="en-US" i="1" dirty="0">
                <a:latin typeface="Arial" charset="0"/>
              </a:rPr>
              <a:t>(Review the slide to pull key points together.) </a:t>
            </a:r>
          </a:p>
        </p:txBody>
      </p:sp>
      <p:sp>
        <p:nvSpPr>
          <p:cNvPr id="4" name="Slide Number Placeholder 3"/>
          <p:cNvSpPr>
            <a:spLocks noGrp="1"/>
          </p:cNvSpPr>
          <p:nvPr>
            <p:ph type="sldNum" sz="quarter" idx="10"/>
          </p:nvPr>
        </p:nvSpPr>
        <p:spPr/>
        <p:txBody>
          <a:bodyPr/>
          <a:lstStyle/>
          <a:p>
            <a:fld id="{BCF0C763-A557-465E-8084-D679FD70C0CF}" type="slidenum">
              <a:rPr lang="en-US" smtClean="0"/>
              <a:pPr/>
              <a:t>46</a:t>
            </a:fld>
            <a:endParaRPr lang="en-US"/>
          </a:p>
        </p:txBody>
      </p:sp>
    </p:spTree>
    <p:extLst>
      <p:ext uri="{BB962C8B-B14F-4D97-AF65-F5344CB8AC3E}">
        <p14:creationId xmlns:p14="http://schemas.microsoft.com/office/powerpoint/2010/main" val="585631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3:10 p.m. </a:t>
            </a:r>
          </a:p>
          <a:p>
            <a:pPr defTabSz="966570" eaLnBrk="0" fontAlgn="base" hangingPunct="0">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eaLnBrk="0" fontAlgn="base" hangingPunct="0">
              <a:spcBef>
                <a:spcPct val="30000"/>
              </a:spcBef>
              <a:spcAft>
                <a:spcPct val="0"/>
              </a:spcAft>
              <a:defRPr/>
            </a:pPr>
            <a:r>
              <a:rPr lang="en-US" i="1">
                <a:latin typeface="Arial" charset="0"/>
              </a:rPr>
              <a:t>Remind </a:t>
            </a:r>
            <a:r>
              <a:rPr lang="en-US" i="1" dirty="0">
                <a:latin typeface="Arial" charset="0"/>
              </a:rPr>
              <a:t>participants of the expectations and that we are still moving along the continuum of procedural to conceptual knowledge.  This slide will give them a chance to debrief their learnings and professional needs thus far. </a:t>
            </a:r>
          </a:p>
          <a:p>
            <a:pPr defTabSz="966570" eaLnBrk="0" fontAlgn="base" hangingPunct="0">
              <a:spcBef>
                <a:spcPct val="30000"/>
              </a:spcBef>
              <a:spcAft>
                <a:spcPct val="0"/>
              </a:spcAft>
              <a:defRPr/>
            </a:pPr>
            <a:r>
              <a:rPr lang="en-US" i="1" dirty="0">
                <a:latin typeface="Arial" charset="0"/>
              </a:rPr>
              <a:t>Have them complete </a:t>
            </a:r>
            <a:r>
              <a:rPr lang="en-US" b="1" i="1" dirty="0">
                <a:latin typeface="Arial" charset="0"/>
              </a:rPr>
              <a:t>Teacher Handout #3 </a:t>
            </a:r>
            <a:r>
              <a:rPr lang="en-US" i="1" dirty="0">
                <a:latin typeface="Arial" charset="0"/>
              </a:rPr>
              <a:t>and leave their copies for next steps and follow-up.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47</a:t>
            </a:fld>
            <a:endParaRPr lang="en-US" dirty="0"/>
          </a:p>
        </p:txBody>
      </p:sp>
    </p:spTree>
    <p:extLst>
      <p:ext uri="{BB962C8B-B14F-4D97-AF65-F5344CB8AC3E}">
        <p14:creationId xmlns:p14="http://schemas.microsoft.com/office/powerpoint/2010/main" val="869906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pPr>
                <a:defRPr/>
              </a:pPr>
              <a:t>48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dirty="0"/>
              <a:t>“Thank you…”</a:t>
            </a:r>
          </a:p>
          <a:p>
            <a:pPr eaLnBrk="1" hangingPunct="1"/>
            <a:endParaRPr lang="en-US" b="1" dirty="0"/>
          </a:p>
          <a:p>
            <a:pPr eaLnBrk="1" hangingPunct="1"/>
            <a:r>
              <a:rPr lang="en-US" b="0" i="1" dirty="0"/>
              <a:t>Connect</a:t>
            </a:r>
            <a:r>
              <a:rPr lang="en-US" b="0" i="1" baseline="0" dirty="0"/>
              <a:t> to your district/school goals and outcomes for student achievement…</a:t>
            </a:r>
            <a:endParaRPr lang="en-US" b="0" i="1" dirty="0"/>
          </a:p>
        </p:txBody>
      </p:sp>
    </p:spTree>
    <p:extLst>
      <p:ext uri="{BB962C8B-B14F-4D97-AF65-F5344CB8AC3E}">
        <p14:creationId xmlns:p14="http://schemas.microsoft.com/office/powerpoint/2010/main" val="182045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dirty="0">
              <a:latin typeface="Arial" charset="0"/>
            </a:endParaRPr>
          </a:p>
          <a:p>
            <a:r>
              <a:rPr lang="en-US" b="1" dirty="0">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dirty="0">
              <a:latin typeface="Arial" charset="0"/>
            </a:endParaRPr>
          </a:p>
          <a:p>
            <a:r>
              <a:rPr lang="en-US" b="1" dirty="0">
                <a:latin typeface="Arial" charset="0"/>
              </a:rPr>
              <a:t>“This slide provides the categories for each of the standards. We will study these later; however, note the topics for each standard so that you can mentally connect them to the T-TESS Rubric.”</a:t>
            </a:r>
          </a:p>
          <a:p>
            <a:endParaRPr lang="en-US" b="1" dirty="0">
              <a:latin typeface="Arial" charset="0"/>
            </a:endParaRPr>
          </a:p>
          <a:p>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5</a:t>
            </a:fld>
            <a:endParaRPr lang="en-US" dirty="0"/>
          </a:p>
        </p:txBody>
      </p:sp>
    </p:spTree>
    <p:extLst>
      <p:ext uri="{BB962C8B-B14F-4D97-AF65-F5344CB8AC3E}">
        <p14:creationId xmlns:p14="http://schemas.microsoft.com/office/powerpoint/2010/main" val="379721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6</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Note: </a:t>
            </a:r>
            <a:r>
              <a:rPr lang="en-US" i="1" u="sng" dirty="0">
                <a:latin typeface="Arial" charset="0"/>
              </a:rPr>
              <a:t>Modify this slide to capture local decisions about number of</a:t>
            </a:r>
            <a:r>
              <a:rPr lang="en-US" i="1" u="sng" baseline="0" dirty="0">
                <a:latin typeface="Arial" charset="0"/>
              </a:rPr>
              <a:t> observations, pre-conferences, etc.</a:t>
            </a:r>
            <a:r>
              <a:rPr lang="en-US" i="1" dirty="0">
                <a:latin typeface="Arial" charset="0"/>
              </a:rPr>
              <a:t>. </a:t>
            </a:r>
          </a:p>
          <a:p>
            <a:pPr defTabSz="966570" fontAlgn="base">
              <a:spcBef>
                <a:spcPct val="30000"/>
              </a:spcBef>
              <a:spcAft>
                <a:spcPct val="0"/>
              </a:spcAft>
              <a:defRPr/>
            </a:pPr>
            <a:endParaRPr lang="en-US" dirty="0">
              <a:latin typeface="Arial" charset="0"/>
            </a:endParaRPr>
          </a:p>
          <a:p>
            <a:pPr defTabSz="966570" fontAlgn="base">
              <a:spcBef>
                <a:spcPct val="30000"/>
              </a:spcBef>
              <a:spcAft>
                <a:spcPct val="0"/>
              </a:spcAft>
              <a:defRPr/>
            </a:pPr>
            <a:r>
              <a:rPr lang="en-US" b="1" dirty="0">
                <a:latin typeface="Arial" charset="0"/>
              </a:rPr>
              <a:t>“With the rollout of this new system comes new mind sets….we need to begin thinking about observations as a learning tool, rather than a ‘gotcha’ …We are learning organizations and should consistently model this as adult learners, as well.”</a:t>
            </a:r>
          </a:p>
          <a:p>
            <a:pPr eaLnBrk="1" hangingPunct="1"/>
            <a:endParaRPr lang="en-US" dirty="0"/>
          </a:p>
        </p:txBody>
      </p:sp>
    </p:spTree>
    <p:extLst>
      <p:ext uri="{BB962C8B-B14F-4D97-AF65-F5344CB8AC3E}">
        <p14:creationId xmlns:p14="http://schemas.microsoft.com/office/powerpoint/2010/main" val="303333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T-TESS Rubric was created by a steering</a:t>
            </a:r>
            <a:r>
              <a:rPr lang="en-US" b="1" baseline="0" dirty="0"/>
              <a:t> committee comprised of Texas educators… and developed for Texas educators…to provide effective support, feedback and opportunities for professional growth.”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7289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9:00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Consensus Map: Need chart paper to complete these. </a:t>
            </a:r>
          </a:p>
          <a:p>
            <a:pPr eaLnBrk="1" hangingPunct="1">
              <a:spcBef>
                <a:spcPct val="0"/>
              </a:spcBef>
            </a:pPr>
            <a:endParaRPr lang="en-US" altLang="en-US" dirty="0">
              <a:latin typeface="Arial" charset="0"/>
            </a:endParaRPr>
          </a:p>
          <a:p>
            <a:pPr eaLnBrk="1" hangingPunct="1">
              <a:spcBef>
                <a:spcPct val="0"/>
              </a:spcBef>
            </a:pPr>
            <a:r>
              <a:rPr lang="en-US" altLang="en-US" b="1" dirty="0">
                <a:latin typeface="Arial" charset="0"/>
              </a:rPr>
              <a:t>“We will be</a:t>
            </a:r>
            <a:r>
              <a:rPr lang="en-US" altLang="en-US" b="1" baseline="0" dirty="0">
                <a:latin typeface="Arial" charset="0"/>
              </a:rPr>
              <a:t> working together to create team Consensus Maps. We will need four teachers per chart. I’ll model the process before you complete your consensus map.”</a:t>
            </a:r>
          </a:p>
          <a:p>
            <a:pPr eaLnBrk="1" hangingPunct="1">
              <a:spcBef>
                <a:spcPct val="0"/>
              </a:spcBef>
            </a:pPr>
            <a:r>
              <a:rPr lang="en-US" altLang="en-US" baseline="0" dirty="0">
                <a:latin typeface="Arial" charset="0"/>
              </a:rPr>
              <a:t>(See next slide.)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8</a:t>
            </a:fld>
            <a:endParaRPr lang="en-US" altLang="en-US">
              <a:latin typeface="Arial" charset="0"/>
              <a:cs typeface="Arial" charset="0"/>
            </a:endParaRPr>
          </a:p>
        </p:txBody>
      </p:sp>
    </p:spTree>
    <p:extLst>
      <p:ext uri="{BB962C8B-B14F-4D97-AF65-F5344CB8AC3E}">
        <p14:creationId xmlns:p14="http://schemas.microsoft.com/office/powerpoint/2010/main" val="81353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charset="0"/>
              </a:rPr>
              <a:t>“You will be working in teams</a:t>
            </a:r>
            <a:r>
              <a:rPr lang="en-US" altLang="en-US" b="1" baseline="0" dirty="0">
                <a:latin typeface="Arial" charset="0"/>
              </a:rPr>
              <a:t> of four. Assume this team was asked to identify their favorite hobbies. Each person individually listed their hobbies in the space provided </a:t>
            </a:r>
            <a:r>
              <a:rPr lang="en-US" altLang="en-US" b="1" dirty="0">
                <a:latin typeface="Arial" charset="0"/>
              </a:rPr>
              <a:t>--the consensus elements (Basketball, Gardening</a:t>
            </a:r>
            <a:r>
              <a:rPr lang="en-US" altLang="en-US" b="1" baseline="0" dirty="0">
                <a:latin typeface="Arial" charset="0"/>
              </a:rPr>
              <a:t> and Reading) </a:t>
            </a:r>
            <a:r>
              <a:rPr lang="en-US" altLang="en-US" b="1" dirty="0">
                <a:latin typeface="Arial" charset="0"/>
              </a:rPr>
              <a:t>are written in the middle, since everyone had these.”  </a:t>
            </a:r>
          </a:p>
          <a:p>
            <a:pPr eaLnBrk="1" hangingPunct="1">
              <a:spcBef>
                <a:spcPct val="0"/>
              </a:spcBef>
            </a:pPr>
            <a:endParaRPr lang="en-US" altLang="en-US" b="1" dirty="0">
              <a:latin typeface="Arial" charset="0"/>
            </a:endParaRPr>
          </a:p>
          <a:p>
            <a:pPr eaLnBrk="1" hangingPunct="1">
              <a:spcBef>
                <a:spcPct val="0"/>
              </a:spcBef>
            </a:pPr>
            <a:r>
              <a:rPr lang="en-US" altLang="en-US" b="1" dirty="0">
                <a:latin typeface="Arial" charset="0"/>
              </a:rPr>
              <a:t>We</a:t>
            </a:r>
            <a:r>
              <a:rPr lang="en-US" altLang="en-US" b="1" baseline="0" dirty="0">
                <a:latin typeface="Arial" charset="0"/>
              </a:rPr>
              <a:t> should have four teachers per chart (last team may have less if there are not enough teachers). Each person will take one section of the map to write your responses. Use a different color for each section. …Are we ready?” </a:t>
            </a:r>
          </a:p>
          <a:p>
            <a:pPr eaLnBrk="1" hangingPunct="1">
              <a:spcBef>
                <a:spcPct val="0"/>
              </a:spcBef>
            </a:pPr>
            <a:endParaRPr lang="en-US" altLang="en-US" dirty="0">
              <a:latin typeface="Arial" charset="0"/>
            </a:endParaRPr>
          </a:p>
          <a:p>
            <a:pPr eaLnBrk="1" hangingPunct="1">
              <a:spcBef>
                <a:spcPct val="0"/>
              </a:spcBef>
            </a:pPr>
            <a:r>
              <a:rPr lang="en-US" altLang="en-US" i="1" dirty="0">
                <a:latin typeface="Arial" charset="0"/>
              </a:rPr>
              <a:t>See next</a:t>
            </a:r>
            <a:r>
              <a:rPr lang="en-US" altLang="en-US" i="1" baseline="0" dirty="0">
                <a:latin typeface="Arial" charset="0"/>
              </a:rPr>
              <a:t> slide. </a:t>
            </a:r>
            <a:r>
              <a:rPr lang="en-US" altLang="en-US" i="1" dirty="0">
                <a:latin typeface="Arial" charset="0"/>
              </a:rPr>
              <a:t>These consensus maps will be posted and </a:t>
            </a:r>
            <a:r>
              <a:rPr lang="en-US" altLang="en-US" i="1" u="sng" dirty="0">
                <a:latin typeface="Arial" charset="0"/>
              </a:rPr>
              <a:t>referred to consistently throughout the training</a:t>
            </a:r>
            <a:r>
              <a:rPr lang="en-US" altLang="en-US" i="1" dirty="0">
                <a:latin typeface="Arial" charset="0"/>
              </a:rPr>
              <a:t>.</a:t>
            </a:r>
          </a:p>
          <a:p>
            <a:pPr eaLnBrk="1" hangingPunct="1">
              <a:spcBef>
                <a:spcPct val="0"/>
              </a:spcBef>
            </a:pPr>
            <a:endParaRPr lang="en-US" altLang="en-US" b="1" dirty="0">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9</a:t>
            </a:fld>
            <a:endParaRPr lang="en-US" altLang="en-US">
              <a:latin typeface="Arial" charset="0"/>
              <a:cs typeface="Arial" charset="0"/>
            </a:endParaRPr>
          </a:p>
        </p:txBody>
      </p:sp>
    </p:spTree>
    <p:extLst>
      <p:ext uri="{BB962C8B-B14F-4D97-AF65-F5344CB8AC3E}">
        <p14:creationId xmlns:p14="http://schemas.microsoft.com/office/powerpoint/2010/main" val="3300497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5/21/2024</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3EC5CECA-2D3A-4680-9B49-752200DE467C}" type="datetimeFigureOut">
              <a:rPr lang="en-US" dirty="0"/>
              <a:pPr/>
              <a:t>5/21/2024</a:t>
            </a:fld>
            <a:endParaRPr lang="en-US" dirty="0"/>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dirty="0"/>
              <a:t>Click to edit Master title style</a:t>
            </a:r>
          </a:p>
        </p:txBody>
      </p:sp>
    </p:spTree>
    <p:extLst>
      <p:ext uri="{BB962C8B-B14F-4D97-AF65-F5344CB8AC3E}">
        <p14:creationId xmlns:p14="http://schemas.microsoft.com/office/powerpoint/2010/main" val="3864253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67400"/>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 name="Footer Placeholder 5"/>
          <p:cNvSpPr txBox="1">
            <a:spLocks/>
          </p:cNvSpPr>
          <p:nvPr/>
        </p:nvSpPr>
        <p:spPr>
          <a:xfrm>
            <a:off x="2959620" y="6466771"/>
            <a:ext cx="3224760" cy="257879"/>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100" dirty="0">
                <a:solidFill>
                  <a:schemeClr val="bg1"/>
                </a:solidFill>
                <a:latin typeface="Arial" panose="020B0604020202020204" pitchFamily="34" charset="0"/>
                <a:cs typeface="Arial" panose="020B0604020202020204" pitchFamily="34" charset="0"/>
              </a:rPr>
              <a:t>T-TESS Teacher Overview-High School Full Day (edit 5/20/2024)</a:t>
            </a:r>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11.jpeg"/><Relationship Id="rId2" Type="http://schemas.microsoft.com/office/2007/relationships/media" Target="../media/media1.WAV"/><Relationship Id="rId1" Type="http://schemas.openxmlformats.org/officeDocument/2006/relationships/tags" Target="../tags/tag30.xml"/><Relationship Id="rId6" Type="http://schemas.openxmlformats.org/officeDocument/2006/relationships/image" Target="../media/image10.pn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9.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hyperlink" Target="https://educator-evaluation-and-leadership.wistia.com/medias/71e5926uc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5.png"/><Relationship Id="rId4" Type="http://schemas.openxmlformats.org/officeDocument/2006/relationships/hyperlink" Target="https://educator-evaluation-and-leadership.wistia.com/medias/6v3hxft9yi"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1.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7.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hyperlink" Target="https://teachfortexas.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bwMode="auto">
          <a:xfrm>
            <a:off x="457200" y="3713921"/>
            <a:ext cx="8229600" cy="1422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 </a:t>
            </a:r>
            <a:r>
              <a:rPr kumimoji="0" lang="en-US" sz="2800" b="1" i="0" u="none" strike="noStrike" kern="1200" cap="none" spc="0" normalizeH="0" baseline="0" noProof="0" dirty="0">
                <a:ln>
                  <a:noFill/>
                </a:ln>
                <a:solidFill>
                  <a:schemeClr val="bg1"/>
                </a:solidFill>
                <a:effectLst/>
                <a:uLnTx/>
                <a:uFillTx/>
                <a:latin typeface="+mn-lt"/>
                <a:ea typeface="+mn-ea"/>
                <a:cs typeface="+mn-cs"/>
              </a:rPr>
              <a:t>High School Teacher Overview</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Full Day </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3300" b="1" i="0" u="none" strike="noStrike" kern="1200" cap="none" spc="0" normalizeH="0" baseline="0" noProof="0" dirty="0">
              <a:ln>
                <a:noFill/>
              </a:ln>
              <a:solidFill>
                <a:schemeClr val="bg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56119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C183D7F6-B498-43B3-948B-1728B52AA6E4}">
                <adec:decorative xmlns:adec="http://schemas.microsoft.com/office/drawing/2017/decorative" val="1"/>
              </a:ext>
            </a:extLst>
          </p:cNvPr>
          <p:cNvSpPr txBox="1">
            <a:spLocks noChangeArrowheads="1"/>
          </p:cNvSpPr>
          <p:nvPr/>
        </p:nvSpPr>
        <p:spPr bwMode="auto">
          <a:xfrm>
            <a:off x="762000" y="2286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24" name="TextBox 23">
            <a:extLst>
              <a:ext uri="{C183D7F6-B498-43B3-948B-1728B52AA6E4}">
                <adec:decorative xmlns:adec="http://schemas.microsoft.com/office/drawing/2017/decorative" val="1"/>
              </a:ext>
            </a:extLst>
          </p:cNvPr>
          <p:cNvSpPr txBox="1"/>
          <p:nvPr/>
        </p:nvSpPr>
        <p:spPr>
          <a:xfrm>
            <a:off x="457200" y="268288"/>
            <a:ext cx="8686800" cy="646331"/>
          </a:xfrm>
          <a:prstGeom prst="rect">
            <a:avLst/>
          </a:prstGeom>
          <a:noFill/>
        </p:spPr>
        <p:txBody>
          <a:bodyPr wrap="square">
            <a:spAutoFit/>
          </a:bodyPr>
          <a:lstStyle/>
          <a:p>
            <a:pPr>
              <a:defRPr/>
            </a:pPr>
            <a:r>
              <a:rPr lang="en-US" sz="3600" b="1" dirty="0">
                <a:solidFill>
                  <a:schemeClr val="bg1"/>
                </a:solidFill>
                <a:latin typeface="+mj-lt"/>
                <a:cs typeface="Arial" pitchFamily="34" charset="0"/>
              </a:rPr>
              <a:t>Placemat Consensus – 10 Minutes Total! </a:t>
            </a:r>
          </a:p>
        </p:txBody>
      </p:sp>
      <p:sp>
        <p:nvSpPr>
          <p:cNvPr id="22" name="Text Placeholder 3"/>
          <p:cNvSpPr txBox="1">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1313" indent="-341313" algn="l" defTabSz="455613" rtl="0" eaLnBrk="1" fontAlgn="base" hangingPunct="1">
              <a:spcBef>
                <a:spcPct val="20000"/>
              </a:spcBef>
              <a:spcAft>
                <a:spcPct val="0"/>
              </a:spcAft>
              <a:buFont typeface="Arial" panose="020B0604020202020204" pitchFamily="34" charset="0"/>
              <a:defRPr sz="4000" b="1" kern="1200" cap="none" spc="0">
                <a:ln w="22225">
                  <a:noFill/>
                  <a:prstDash val="solid"/>
                </a:ln>
                <a:solidFill>
                  <a:schemeClr val="bg1"/>
                </a:solidFill>
                <a:effectLst/>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3 </a:t>
            </a:r>
          </a:p>
        </p:txBody>
      </p:sp>
      <p:sp>
        <p:nvSpPr>
          <p:cNvPr id="17" name="TextBox 16"/>
          <p:cNvSpPr txBox="1">
            <a:spLocks noChangeArrowheads="1"/>
          </p:cNvSpPr>
          <p:nvPr/>
        </p:nvSpPr>
        <p:spPr bwMode="auto">
          <a:xfrm>
            <a:off x="100012" y="1438930"/>
            <a:ext cx="5122863"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2</a:t>
            </a:r>
            <a:r>
              <a:rPr lang="en-US" sz="2800" dirty="0">
                <a:solidFill>
                  <a:srgbClr val="000000"/>
                </a:solidFill>
                <a:latin typeface="+mn-lt"/>
                <a:cs typeface="Arial" pitchFamily="34" charset="0"/>
              </a:rPr>
              <a:t> minutes to write individually </a:t>
            </a:r>
          </a:p>
        </p:txBody>
      </p:sp>
      <p:sp>
        <p:nvSpPr>
          <p:cNvPr id="18" name="TextBox 17"/>
          <p:cNvSpPr txBox="1">
            <a:spLocks noChangeArrowheads="1"/>
          </p:cNvSpPr>
          <p:nvPr/>
        </p:nvSpPr>
        <p:spPr bwMode="auto">
          <a:xfrm>
            <a:off x="100012" y="2046268"/>
            <a:ext cx="4700588" cy="954107"/>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3</a:t>
            </a:r>
            <a:r>
              <a:rPr lang="en-US" sz="2800" dirty="0">
                <a:solidFill>
                  <a:srgbClr val="000000"/>
                </a:solidFill>
                <a:latin typeface="+mn-lt"/>
                <a:cs typeface="Arial" pitchFamily="34" charset="0"/>
              </a:rPr>
              <a:t> minutes to talk and reach   	consensus </a:t>
            </a:r>
          </a:p>
        </p:txBody>
      </p:sp>
      <p:sp>
        <p:nvSpPr>
          <p:cNvPr id="19" name="TextBox 18"/>
          <p:cNvSpPr txBox="1">
            <a:spLocks noChangeArrowheads="1"/>
          </p:cNvSpPr>
          <p:nvPr/>
        </p:nvSpPr>
        <p:spPr bwMode="auto">
          <a:xfrm>
            <a:off x="119062" y="3390881"/>
            <a:ext cx="4262438"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5</a:t>
            </a:r>
            <a:r>
              <a:rPr lang="en-US" sz="2800" dirty="0">
                <a:solidFill>
                  <a:srgbClr val="000000"/>
                </a:solidFill>
                <a:latin typeface="+mn-lt"/>
                <a:cs typeface="Arial" pitchFamily="34" charset="0"/>
              </a:rPr>
              <a:t> minutes to debrief </a:t>
            </a:r>
          </a:p>
        </p:txBody>
      </p:sp>
      <p:sp>
        <p:nvSpPr>
          <p:cNvPr id="21" name="Oval 20" descr="Image of a circle split into quarters with each quarter labelled as follows:&#10;&#10;- Participant A&#10;- Participant B&#10;- Participant C&#10;- Participant D&#10;&#10;The middle of the circle is labelled &quot;Consensus Elements&quot; &#10;"/>
          <p:cNvSpPr/>
          <p:nvPr/>
        </p:nvSpPr>
        <p:spPr>
          <a:xfrm>
            <a:off x="5013323" y="1219200"/>
            <a:ext cx="3846513" cy="373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2" name="TextBox 27">
            <a:extLst>
              <a:ext uri="{C183D7F6-B498-43B3-948B-1728B52AA6E4}">
                <adec:decorative xmlns:adec="http://schemas.microsoft.com/office/drawing/2017/decorative" val="1"/>
              </a:ext>
            </a:extLst>
          </p:cNvPr>
          <p:cNvSpPr txBox="1">
            <a:spLocks noChangeArrowheads="1"/>
          </p:cNvSpPr>
          <p:nvPr/>
        </p:nvSpPr>
        <p:spPr bwMode="auto">
          <a:xfrm>
            <a:off x="5435598" y="1925618"/>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3"/>
                </a:solidFill>
              </a:rPr>
              <a:t>Participant  A</a:t>
            </a:r>
          </a:p>
        </p:txBody>
      </p:sp>
      <p:sp>
        <p:nvSpPr>
          <p:cNvPr id="21513" name="TextBox 30">
            <a:extLst>
              <a:ext uri="{C183D7F6-B498-43B3-948B-1728B52AA6E4}">
                <adec:decorative xmlns:adec="http://schemas.microsoft.com/office/drawing/2017/decorative" val="1"/>
              </a:ext>
            </a:extLst>
          </p:cNvPr>
          <p:cNvSpPr txBox="1">
            <a:spLocks noChangeArrowheads="1"/>
          </p:cNvSpPr>
          <p:nvPr/>
        </p:nvSpPr>
        <p:spPr bwMode="auto">
          <a:xfrm>
            <a:off x="7075486" y="1930381"/>
            <a:ext cx="151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4">
                    <a:lumMod val="40000"/>
                    <a:lumOff val="60000"/>
                  </a:schemeClr>
                </a:solidFill>
              </a:rPr>
              <a:t>Participant B</a:t>
            </a:r>
          </a:p>
        </p:txBody>
      </p:sp>
      <p:sp>
        <p:nvSpPr>
          <p:cNvPr id="21514" name="TextBox 31">
            <a:extLst>
              <a:ext uri="{C183D7F6-B498-43B3-948B-1728B52AA6E4}">
                <adec:decorative xmlns:adec="http://schemas.microsoft.com/office/drawing/2017/decorative" val="1"/>
              </a:ext>
            </a:extLst>
          </p:cNvPr>
          <p:cNvSpPr txBox="1">
            <a:spLocks noChangeArrowheads="1"/>
          </p:cNvSpPr>
          <p:nvPr/>
        </p:nvSpPr>
        <p:spPr bwMode="auto">
          <a:xfrm>
            <a:off x="6916736" y="3756006"/>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6"/>
                </a:solidFill>
              </a:rPr>
              <a:t>Participant </a:t>
            </a:r>
          </a:p>
          <a:p>
            <a:pPr algn="ctr" eaLnBrk="1" hangingPunct="1"/>
            <a:r>
              <a:rPr lang="en-US" altLang="en-US" b="1" dirty="0">
                <a:solidFill>
                  <a:schemeClr val="accent6"/>
                </a:solidFill>
              </a:rPr>
              <a:t>C</a:t>
            </a:r>
            <a:r>
              <a:rPr lang="en-US" altLang="en-US" b="1" dirty="0">
                <a:solidFill>
                  <a:schemeClr val="bg1"/>
                </a:solidFill>
              </a:rPr>
              <a:t> </a:t>
            </a:r>
          </a:p>
        </p:txBody>
      </p:sp>
      <p:sp>
        <p:nvSpPr>
          <p:cNvPr id="21515" name="TextBox 32">
            <a:extLst>
              <a:ext uri="{C183D7F6-B498-43B3-948B-1728B52AA6E4}">
                <adec:decorative xmlns:adec="http://schemas.microsoft.com/office/drawing/2017/decorative" val="1"/>
              </a:ext>
            </a:extLst>
          </p:cNvPr>
          <p:cNvSpPr txBox="1">
            <a:spLocks noChangeArrowheads="1"/>
          </p:cNvSpPr>
          <p:nvPr/>
        </p:nvSpPr>
        <p:spPr bwMode="auto">
          <a:xfrm>
            <a:off x="5487986" y="3743306"/>
            <a:ext cx="1477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2">
                    <a:lumMod val="60000"/>
                    <a:lumOff val="40000"/>
                  </a:schemeClr>
                </a:solidFill>
              </a:rPr>
              <a:t>Participant  D</a:t>
            </a:r>
          </a:p>
        </p:txBody>
      </p:sp>
      <p:cxnSp>
        <p:nvCxnSpPr>
          <p:cNvPr id="34" name="Straight Connector 33">
            <a:extLst>
              <a:ext uri="{C183D7F6-B498-43B3-948B-1728B52AA6E4}">
                <adec:decorative xmlns:adec="http://schemas.microsoft.com/office/drawing/2017/decorative" val="1"/>
              </a:ext>
            </a:extLst>
          </p:cNvPr>
          <p:cNvCxnSpPr>
            <a:stCxn id="21" idx="0"/>
            <a:endCxn id="21" idx="4"/>
          </p:cNvCxnSpPr>
          <p:nvPr/>
        </p:nvCxnSpPr>
        <p:spPr>
          <a:xfrm>
            <a:off x="6936580" y="1219200"/>
            <a:ext cx="0" cy="373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a:stCxn id="21" idx="2"/>
            <a:endCxn id="21" idx="6"/>
          </p:cNvCxnSpPr>
          <p:nvPr/>
        </p:nvCxnSpPr>
        <p:spPr>
          <a:xfrm>
            <a:off x="5013323" y="3087688"/>
            <a:ext cx="384651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18" name="Group 35">
            <a:extLst>
              <a:ext uri="{C183D7F6-B498-43B3-948B-1728B52AA6E4}">
                <adec:decorative xmlns:adec="http://schemas.microsoft.com/office/drawing/2017/decorative" val="1"/>
              </a:ext>
            </a:extLst>
          </p:cNvPr>
          <p:cNvGrpSpPr>
            <a:grpSpLocks/>
          </p:cNvGrpSpPr>
          <p:nvPr/>
        </p:nvGrpSpPr>
        <p:grpSpPr bwMode="auto">
          <a:xfrm>
            <a:off x="6153148" y="2481243"/>
            <a:ext cx="1757363" cy="1198563"/>
            <a:chOff x="1961697" y="3294613"/>
            <a:chExt cx="1758042" cy="1198179"/>
          </a:xfrm>
        </p:grpSpPr>
        <p:sp>
          <p:nvSpPr>
            <p:cNvPr id="37" name="Oval 36"/>
            <p:cNvSpPr/>
            <p:nvPr/>
          </p:nvSpPr>
          <p:spPr>
            <a:xfrm>
              <a:off x="1961697" y="3294613"/>
              <a:ext cx="1758042"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xtBox 37"/>
            <p:cNvSpPr txBox="1"/>
            <p:nvPr/>
          </p:nvSpPr>
          <p:spPr>
            <a:xfrm>
              <a:off x="2117332" y="3535836"/>
              <a:ext cx="1446772" cy="645906"/>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grpSp>
      <p:sp>
        <p:nvSpPr>
          <p:cNvPr id="20" name="TextBox 19"/>
          <p:cNvSpPr txBox="1">
            <a:spLocks noChangeArrowheads="1"/>
          </p:cNvSpPr>
          <p:nvPr/>
        </p:nvSpPr>
        <p:spPr bwMode="auto">
          <a:xfrm>
            <a:off x="285750" y="4876800"/>
            <a:ext cx="8555036" cy="1200329"/>
          </a:xfrm>
          <a:prstGeom prst="rect">
            <a:avLst/>
          </a:prstGeom>
          <a:noFill/>
          <a:ln w="9525">
            <a:noFill/>
            <a:miter lim="800000"/>
            <a:headEnd/>
            <a:tailEnd/>
          </a:ln>
        </p:spPr>
        <p:txBody>
          <a:bodyPr wrap="square">
            <a:spAutoFit/>
          </a:bodyPr>
          <a:lstStyle/>
          <a:p>
            <a:pPr>
              <a:defRPr/>
            </a:pPr>
            <a:r>
              <a:rPr lang="en-US" sz="2400" b="1" dirty="0">
                <a:solidFill>
                  <a:srgbClr val="000000"/>
                </a:solidFill>
                <a:latin typeface="+mn-lt"/>
                <a:cs typeface="+mn-cs"/>
              </a:rPr>
              <a:t>As you reflect upon a recent lesson you observed or delivered that was effective, what occurred during that lesson that led it to be effective?</a:t>
            </a:r>
          </a:p>
        </p:txBody>
      </p:sp>
    </p:spTree>
    <p:custDataLst>
      <p:tags r:id="rId1"/>
    </p:custDataLst>
    <p:extLst>
      <p:ext uri="{BB962C8B-B14F-4D97-AF65-F5344CB8AC3E}">
        <p14:creationId xmlns:p14="http://schemas.microsoft.com/office/powerpoint/2010/main" val="190407195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Effective Elements Summary</a:t>
            </a:r>
          </a:p>
        </p:txBody>
      </p:sp>
      <p:sp>
        <p:nvSpPr>
          <p:cNvPr id="44035" name="Rectangle 3"/>
          <p:cNvSpPr>
            <a:spLocks noGrp="1" noChangeArrowheads="1"/>
          </p:cNvSpPr>
          <p:nvPr>
            <p:ph idx="1"/>
          </p:nvPr>
        </p:nvSpPr>
        <p:spPr/>
        <p:txBody>
          <a:bodyPr>
            <a:normAutofit fontScale="85000" lnSpcReduction="20000"/>
          </a:bodyPr>
          <a:lstStyle/>
          <a:p>
            <a:pPr eaLnBrk="1" fontAlgn="auto" hangingPunct="1">
              <a:buFont typeface="Arial" pitchFamily="34" charset="0"/>
              <a:buChar char="•"/>
              <a:defRPr/>
            </a:pPr>
            <a:r>
              <a:rPr lang="en-US" dirty="0">
                <a:effectLst/>
              </a:rPr>
              <a:t>Rigorous and measureable goals aligned to state content standards</a:t>
            </a:r>
          </a:p>
          <a:p>
            <a:pPr eaLnBrk="1" fontAlgn="auto" hangingPunct="1">
              <a:buFont typeface="Arial" pitchFamily="34" charset="0"/>
              <a:buChar char="•"/>
              <a:defRPr/>
            </a:pPr>
            <a:r>
              <a:rPr lang="en-US" dirty="0">
                <a:effectLst/>
              </a:rPr>
              <a:t>Student engagement and interaction</a:t>
            </a:r>
          </a:p>
          <a:p>
            <a:pPr eaLnBrk="1" fontAlgn="auto" hangingPunct="1">
              <a:buFont typeface="Arial" pitchFamily="34" charset="0"/>
              <a:buChar char="•"/>
              <a:defRPr/>
            </a:pPr>
            <a:r>
              <a:rPr lang="en-US" dirty="0">
                <a:effectLst/>
              </a:rPr>
              <a:t>Alignment of activities and materials</a:t>
            </a:r>
            <a:br>
              <a:rPr lang="en-US" dirty="0">
                <a:effectLst/>
              </a:rPr>
            </a:br>
            <a:r>
              <a:rPr lang="en-US" dirty="0">
                <a:effectLst/>
              </a:rPr>
              <a:t>throughout lesson</a:t>
            </a:r>
          </a:p>
          <a:p>
            <a:pPr eaLnBrk="1" fontAlgn="auto" hangingPunct="1">
              <a:buFont typeface="Arial" pitchFamily="34" charset="0"/>
              <a:buChar char="•"/>
              <a:defRPr/>
            </a:pPr>
            <a:r>
              <a:rPr lang="en-US" dirty="0">
                <a:effectLst/>
              </a:rPr>
              <a:t>Student relevancy</a:t>
            </a:r>
          </a:p>
          <a:p>
            <a:pPr eaLnBrk="1" fontAlgn="auto" hangingPunct="1">
              <a:buFont typeface="Arial" pitchFamily="34" charset="0"/>
              <a:buChar char="•"/>
              <a:defRPr/>
            </a:pPr>
            <a:r>
              <a:rPr lang="en-US" dirty="0">
                <a:effectLst/>
              </a:rPr>
              <a:t>Teacher displays content knowledge  </a:t>
            </a:r>
          </a:p>
          <a:p>
            <a:pPr eaLnBrk="1" fontAlgn="auto" hangingPunct="1">
              <a:buFont typeface="Arial" pitchFamily="34" charset="0"/>
              <a:buChar char="•"/>
              <a:defRPr/>
            </a:pPr>
            <a:r>
              <a:rPr lang="en-US" dirty="0">
                <a:effectLst/>
              </a:rPr>
              <a:t>Numerous checks for mastery</a:t>
            </a:r>
          </a:p>
          <a:p>
            <a:pPr eaLnBrk="1" fontAlgn="auto" hangingPunct="1">
              <a:buFont typeface="Arial" pitchFamily="34" charset="0"/>
              <a:buChar char="•"/>
              <a:defRPr/>
            </a:pPr>
            <a:r>
              <a:rPr lang="en-US" dirty="0">
                <a:effectLst/>
              </a:rPr>
              <a:t>Teacher asks probing questions to</a:t>
            </a:r>
            <a:br>
              <a:rPr lang="en-US" dirty="0">
                <a:effectLst/>
              </a:rPr>
            </a:br>
            <a:r>
              <a:rPr lang="en-US" dirty="0">
                <a:effectLst/>
              </a:rPr>
              <a:t>extend learning</a:t>
            </a:r>
          </a:p>
          <a:p>
            <a:pPr eaLnBrk="1" fontAlgn="auto" hangingPunct="1">
              <a:buFont typeface="Arial" pitchFamily="34" charset="0"/>
              <a:buChar char="•"/>
              <a:defRPr/>
            </a:pPr>
            <a:r>
              <a:rPr lang="en-US" dirty="0">
                <a:effectLst/>
              </a:rPr>
              <a:t>Evidence of student mastery of the </a:t>
            </a:r>
            <a:br>
              <a:rPr lang="en-US" dirty="0">
                <a:effectLst/>
              </a:rPr>
            </a:br>
            <a:r>
              <a:rPr lang="en-US" dirty="0">
                <a:effectLst/>
              </a:rPr>
              <a:t>objective</a:t>
            </a:r>
          </a:p>
          <a:p>
            <a:pPr eaLnBrk="1" fontAlgn="auto" hangingPunct="1">
              <a:buFont typeface="Arial" pitchFamily="34" charset="0"/>
              <a:buChar char="•"/>
              <a:defRPr/>
            </a:pPr>
            <a:r>
              <a:rPr lang="en-US" dirty="0">
                <a:effectLst/>
              </a:rPr>
              <a:t>Differentiation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60911"/>
            <a:ext cx="2328621" cy="349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60093263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05" indent="-255905" fontAlgn="auto">
              <a:spcBef>
                <a:spcPct val="20000"/>
              </a:spcBef>
              <a:spcAft>
                <a:spcPts val="0"/>
              </a:spcAft>
              <a:defRPr/>
            </a:pPr>
            <a:r>
              <a:rPr kumimoji="0" lang="en-US" sz="3000" b="1" i="0" u="none" strike="noStrike" kern="1200" cap="none" spc="0" normalizeH="0" baseline="0" noProof="0" dirty="0">
                <a:ln w="22225">
                  <a:noFill/>
                  <a:prstDash val="solid"/>
                </a:ln>
                <a:effectLst/>
                <a:uLnTx/>
                <a:uFillTx/>
                <a:latin typeface="+mn-lt"/>
                <a:ea typeface="+mn-ea"/>
                <a:cs typeface="+mn-cs"/>
              </a:rPr>
              <a:t>T-TESS Rubric Overview</a:t>
            </a:r>
            <a:r>
              <a:rPr lang="en-US" sz="3000" dirty="0">
                <a:ln w="22225">
                  <a:noFill/>
                  <a:prstDash val="solid"/>
                </a:ln>
                <a:latin typeface="+mn-lt"/>
                <a:ea typeface="+mn-ea"/>
                <a:cs typeface="+mn-cs"/>
              </a:rPr>
              <a:t> - </a:t>
            </a:r>
            <a:br>
              <a:rPr lang="en-US" sz="3000" dirty="0">
                <a:ln w="22225">
                  <a:noFill/>
                  <a:prstDash val="solid"/>
                </a:ln>
                <a:latin typeface="+mn-lt"/>
                <a:ea typeface="+mn-ea"/>
                <a:cs typeface="+mn-cs"/>
              </a:rPr>
            </a:br>
            <a:r>
              <a:rPr lang="en-US" sz="3000" dirty="0">
                <a:ln w="22225">
                  <a:noFill/>
                  <a:prstDash val="solid"/>
                </a:ln>
                <a:latin typeface="+mn-lt"/>
                <a:ea typeface="+mn-ea"/>
                <a:cs typeface="+mn-cs"/>
              </a:rPr>
              <a:t>Including Domain I or Alternate Domain I</a:t>
            </a:r>
            <a:endParaRPr lang="en-US" dirty="0">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a:rPr>
              <a:t>Planning/ </a:t>
            </a:r>
            <a:endParaRPr lang="en-US">
              <a:cs typeface="Arial"/>
            </a:endParaRPr>
          </a:p>
          <a:p>
            <a:pPr algn="ctr">
              <a:lnSpc>
                <a:spcPct val="90000"/>
              </a:lnSpc>
              <a:defRPr/>
            </a:pPr>
            <a:r>
              <a:rPr lang="en-US" sz="1600" b="1" dirty="0">
                <a:effectLst>
                  <a:outerShdw blurRad="127000" dist="50800" dir="2700000" algn="ctr" rotWithShape="0">
                    <a:schemeClr val="accent6">
                      <a:lumMod val="50000"/>
                    </a:schemeClr>
                  </a:outerShdw>
                </a:effectLst>
                <a:cs typeface="Arial"/>
              </a:rPr>
              <a:t>Lesson Internalization</a:t>
            </a:r>
            <a:endParaRPr lang="en-US" dirty="0">
              <a:cs typeface="Arial"/>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0"/>
              </a:ext>
            </a:extLst>
          </p:cNvPr>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79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6862588"/>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6" name="Picture 2" descr="Image of Rubric as described on slid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p:nvPr/>
        </p:nvSpPr>
        <p:spPr>
          <a:xfrm>
            <a:off x="2619856" y="2221058"/>
            <a:ext cx="2256944" cy="707886"/>
          </a:xfrm>
          <a:prstGeom prst="rect">
            <a:avLst/>
          </a:prstGeom>
          <a:noFill/>
        </p:spPr>
        <p:txBody>
          <a:bodyPr wrap="square" rtlCol="0">
            <a:spAutoFit/>
          </a:bodyPr>
          <a:lstStyle/>
          <a:p>
            <a:pPr algn="ctr"/>
            <a:r>
              <a:rPr lang="en-US" sz="4000" b="1" dirty="0"/>
              <a:t>Domain</a:t>
            </a:r>
          </a:p>
        </p:txBody>
      </p:sp>
    </p:spTree>
    <p:custDataLst>
      <p:tags r:id="rId1"/>
    </p:custDataLst>
    <p:extLst>
      <p:ext uri="{BB962C8B-B14F-4D97-AF65-F5344CB8AC3E}">
        <p14:creationId xmlns:p14="http://schemas.microsoft.com/office/powerpoint/2010/main" val="252468012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3 </a:t>
            </a:r>
          </a:p>
        </p:txBody>
      </p:sp>
      <p:pic>
        <p:nvPicPr>
          <p:cNvPr id="4"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998229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4 </a:t>
            </a:r>
          </a:p>
        </p:txBody>
      </p:sp>
      <p:pic>
        <p:nvPicPr>
          <p:cNvPr id="8" name="Picture 2" descr="Image of Rubric as described on Slid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dirty="0"/>
              <a:t>Dimension</a:t>
            </a:r>
          </a:p>
        </p:txBody>
      </p:sp>
    </p:spTree>
    <p:custDataLst>
      <p:tags r:id="rId1"/>
    </p:custDataLst>
    <p:extLst>
      <p:ext uri="{BB962C8B-B14F-4D97-AF65-F5344CB8AC3E}">
        <p14:creationId xmlns:p14="http://schemas.microsoft.com/office/powerpoint/2010/main" val="148116506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5 </a:t>
            </a:r>
          </a:p>
        </p:txBody>
      </p:sp>
      <p:pic>
        <p:nvPicPr>
          <p:cNvPr id="6"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871413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6 </a:t>
            </a:r>
          </a:p>
        </p:txBody>
      </p:sp>
      <p:pic>
        <p:nvPicPr>
          <p:cNvPr id="8" name="Picture 2" descr="Image of Rubric as described on slid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60041" y="2750002"/>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231441" y="3131002"/>
            <a:ext cx="2703869" cy="584775"/>
          </a:xfrm>
          <a:prstGeom prst="rect">
            <a:avLst/>
          </a:prstGeom>
          <a:noFill/>
        </p:spPr>
        <p:txBody>
          <a:bodyPr wrap="square" rtlCol="0">
            <a:spAutoFit/>
          </a:bodyPr>
          <a:lstStyle/>
          <a:p>
            <a:pPr algn="ctr"/>
            <a:r>
              <a:rPr lang="en-US" sz="3200" b="1" dirty="0"/>
              <a:t>Descriptors</a:t>
            </a:r>
          </a:p>
        </p:txBody>
      </p:sp>
      <p:sp>
        <p:nvSpPr>
          <p:cNvPr id="6" name="Oval Callout 5">
            <a:extLst>
              <a:ext uri="{C183D7F6-B498-43B3-948B-1728B52AA6E4}">
                <adec:decorative xmlns:adec="http://schemas.microsoft.com/office/drawing/2017/decorative" val="1"/>
              </a:ext>
            </a:extLst>
          </p:cNvPr>
          <p:cNvSpPr/>
          <p:nvPr/>
        </p:nvSpPr>
        <p:spPr>
          <a:xfrm>
            <a:off x="6430501" y="2750002"/>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278101" y="3131002"/>
            <a:ext cx="2703869" cy="584775"/>
          </a:xfrm>
          <a:prstGeom prst="rect">
            <a:avLst/>
          </a:prstGeom>
          <a:noFill/>
        </p:spPr>
        <p:txBody>
          <a:bodyPr wrap="square" rtlCol="0">
            <a:spAutoFit/>
          </a:bodyPr>
          <a:lstStyle/>
          <a:p>
            <a:pPr algn="ctr"/>
            <a:r>
              <a:rPr lang="en-US" sz="3200" b="1" dirty="0"/>
              <a:t>Descriptors</a:t>
            </a:r>
          </a:p>
        </p:txBody>
      </p:sp>
    </p:spTree>
    <p:custDataLst>
      <p:tags r:id="rId1"/>
    </p:custDataLst>
    <p:extLst>
      <p:ext uri="{BB962C8B-B14F-4D97-AF65-F5344CB8AC3E}">
        <p14:creationId xmlns:p14="http://schemas.microsoft.com/office/powerpoint/2010/main" val="294934039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7 </a:t>
            </a:r>
          </a:p>
        </p:txBody>
      </p:sp>
      <p:pic>
        <p:nvPicPr>
          <p:cNvPr id="5" name="Picture 2" descr="Image of Rubric as described on slide 13 "/>
          <p:cNvPicPr>
            <a:picLocks noChangeAspect="1" noChangeArrowheads="1"/>
          </p:cNvPicPr>
          <p:nvPr/>
        </p:nvPicPr>
        <p:blipFill rotWithShape="1">
          <a:blip r:embed="rId4">
            <a:extLst>
              <a:ext uri="{28A0092B-C50C-407E-A947-70E740481C1C}">
                <a14:useLocalDpi xmlns:a14="http://schemas.microsoft.com/office/drawing/2010/main" val="0"/>
              </a:ext>
            </a:extLst>
          </a:blip>
          <a:srcRect l="3993" t="4545" r="2842" b="1704"/>
          <a:stretch/>
        </p:blipFill>
        <p:spPr bwMode="auto">
          <a:xfrm>
            <a:off x="762000" y="1295400"/>
            <a:ext cx="7941426"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4173512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8399898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8 </a:t>
            </a:r>
          </a:p>
        </p:txBody>
      </p:sp>
      <p:pic>
        <p:nvPicPr>
          <p:cNvPr id="12" name="Picture 2" descr="Image of Rubric as described on slid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dirty="0"/>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335295" y="2131013"/>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67006" y="2244600"/>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437222" y="2269658"/>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477154" y="2194818"/>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04958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Overview</a:t>
            </a:r>
            <a:r>
              <a:rPr kumimoji="0" lang="en-US" sz="3000" b="1" i="0" u="none" strike="noStrike" kern="1200" cap="none" spc="0" normalizeH="0" noProof="0" dirty="0">
                <a:ln w="22225">
                  <a:noFill/>
                  <a:prstDash val="solid"/>
                </a:ln>
                <a:solidFill>
                  <a:schemeClr val="bg1"/>
                </a:solidFill>
                <a:effectLst/>
                <a:uLnTx/>
                <a:uFillTx/>
                <a:latin typeface="+mn-lt"/>
                <a:ea typeface="+mn-ea"/>
                <a:cs typeface="+mn-cs"/>
              </a:rPr>
              <a:t> </a:t>
            </a:r>
            <a:r>
              <a:rPr kumimoji="0" lang="en-US" sz="3000" b="1" i="0" u="none" strike="noStrike" kern="1200" cap="none" spc="0" normalizeH="0" noProof="0" dirty="0">
                <a:ln w="22225">
                  <a:noFill/>
                  <a:prstDash val="solid"/>
                </a:ln>
                <a:solidFill>
                  <a:srgbClr val="2D4E75"/>
                </a:solidFill>
                <a:effectLst/>
                <a:uLnTx/>
                <a:uFillTx/>
                <a:latin typeface="+mn-lt"/>
                <a:ea typeface="+mn-ea"/>
                <a:cs typeface="+mn-cs"/>
              </a:rPr>
              <a:t>– 2 </a:t>
            </a:r>
            <a:endPar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a:effectLst>
                  <a:outerShdw blurRad="127000" dist="50800" dir="2700000" algn="ctr" rotWithShape="0">
                    <a:schemeClr val="accent6">
                      <a:lumMod val="50000"/>
                    </a:schemeClr>
                  </a:outerShdw>
                </a:effectLst>
                <a:cs typeface="Arial" pitchFamily="34" charset="0"/>
              </a:rPr>
              <a:t>Planning/ LI</a:t>
            </a:r>
            <a:endParaRPr lang="en-US" sz="1600" b="1" dirty="0">
              <a:effectLst>
                <a:outerShdw blurRad="127000" dist="50800" dir="2700000" algn="ctr" rotWithShape="0">
                  <a:schemeClr val="accent6">
                    <a:lumMod val="50000"/>
                  </a:schemeClr>
                </a:outerShdw>
              </a:effectLst>
              <a:cs typeface="Arial" pitchFamily="34" charset="0"/>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64644"/>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7613"/>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485916"/>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val="322806119"/>
              </p:ext>
            </p:extLst>
          </p:nvPr>
        </p:nvGraphicFramePr>
        <p:xfrm>
          <a:off x="868680" y="1562100"/>
          <a:ext cx="7741919" cy="3832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val="1"/>
              </a:ext>
            </a:extLst>
          </p:cNvPr>
          <p:cNvSpPr/>
          <p:nvPr/>
        </p:nvSpPr>
        <p:spPr>
          <a:xfrm>
            <a:off x="2356903" y="5394960"/>
            <a:ext cx="476547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val="1"/>
              </a:ext>
            </a:extLst>
          </p:cNvPr>
          <p:cNvSpPr/>
          <p:nvPr/>
        </p:nvSpPr>
        <p:spPr>
          <a:xfrm>
            <a:off x="3807556" y="3627120"/>
            <a:ext cx="18641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Tree>
    <p:custDataLst>
      <p:tags r:id="rId1"/>
    </p:custDataLst>
    <p:extLst>
      <p:ext uri="{BB962C8B-B14F-4D97-AF65-F5344CB8AC3E}">
        <p14:creationId xmlns:p14="http://schemas.microsoft.com/office/powerpoint/2010/main" val="362648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a:extLst>
              <a:ext uri="{C183D7F6-B498-43B3-948B-1728B52AA6E4}">
                <adec:decorative xmlns:adec="http://schemas.microsoft.com/office/drawing/2017/decorative" val="1"/>
              </a:ext>
            </a:extLst>
          </p:cNvPr>
          <p:cNvSpPr/>
          <p:nvPr/>
        </p:nvSpPr>
        <p:spPr>
          <a:xfrm>
            <a:off x="2358453" y="4340254"/>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Down Arrow 20">
            <a:extLst>
              <a:ext uri="{C183D7F6-B498-43B3-948B-1728B52AA6E4}">
                <adec:decorative xmlns:adec="http://schemas.microsoft.com/office/drawing/2017/decorative" val="1"/>
              </a:ext>
            </a:extLst>
          </p:cNvPr>
          <p:cNvSpPr/>
          <p:nvPr/>
        </p:nvSpPr>
        <p:spPr>
          <a:xfrm>
            <a:off x="2358453" y="2601941"/>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ounded Rectangle 3">
            <a:extLst>
              <a:ext uri="{C183D7F6-B498-43B3-948B-1728B52AA6E4}">
                <adec:decorative xmlns:adec="http://schemas.microsoft.com/office/drawing/2017/decorative" val="1"/>
              </a:ext>
            </a:extLst>
          </p:cNvPr>
          <p:cNvSpPr/>
          <p:nvPr/>
        </p:nvSpPr>
        <p:spPr>
          <a:xfrm>
            <a:off x="1947553" y="1764611"/>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Placeholder 3"/>
          <p:cNvSpPr txBox="1">
            <a:spLocks noGrp="1"/>
          </p:cNvSpPr>
          <p:nvPr>
            <p:ph type="title" idx="4294967295"/>
          </p:nvPr>
        </p:nvSpPr>
        <p:spPr>
          <a:xfrm>
            <a:off x="2286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1313" indent="-341313" algn="l" defTabSz="455613" rtl="0" eaLnBrk="1" fontAlgn="base" hangingPunct="1">
              <a:spcBef>
                <a:spcPct val="20000"/>
              </a:spcBef>
              <a:spcAft>
                <a:spcPct val="0"/>
              </a:spcAft>
              <a:buFont typeface="Arial" panose="020B0604020202020204" pitchFamily="34" charset="0"/>
              <a:defRPr sz="4000" b="1" kern="1200" cap="none" spc="0">
                <a:ln w="22225">
                  <a:noFill/>
                  <a:prstDash val="solid"/>
                </a:ln>
                <a:solidFill>
                  <a:schemeClr val="bg1"/>
                </a:solidFill>
                <a:effectLst/>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bg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 Thinking </a:t>
            </a:r>
          </a:p>
          <a:p>
            <a:pPr marL="341313" marR="0" lvl="0" indent="-341313" algn="l" defTabSz="455613"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(Think-Aloud)?</a:t>
            </a:r>
          </a:p>
        </p:txBody>
      </p:sp>
      <p:sp>
        <p:nvSpPr>
          <p:cNvPr id="5" name="Oval 4"/>
          <p:cNvSpPr/>
          <p:nvPr/>
        </p:nvSpPr>
        <p:spPr>
          <a:xfrm>
            <a:off x="2181410" y="1497293"/>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bIns="91440" anchor="ctr"/>
          <a:lstStyle/>
          <a:p>
            <a:pPr algn="ctr">
              <a:lnSpc>
                <a:spcPts val="2600"/>
              </a:lnSpc>
              <a:defRPr/>
            </a:pPr>
            <a:r>
              <a:rPr lang="en-US" sz="2400" b="1" dirty="0">
                <a:cs typeface="Arial" pitchFamily="34" charset="0"/>
              </a:rPr>
              <a:t>I </a:t>
            </a:r>
            <a:br>
              <a:rPr lang="en-US" sz="2400" b="1" dirty="0">
                <a:cs typeface="Arial" pitchFamily="34" charset="0"/>
              </a:rPr>
            </a:br>
            <a:r>
              <a:rPr lang="en-US" sz="2400" b="1" dirty="0">
                <a:cs typeface="Arial" pitchFamily="34" charset="0"/>
              </a:rPr>
              <a:t>do</a:t>
            </a:r>
          </a:p>
        </p:txBody>
      </p:sp>
      <p:sp>
        <p:nvSpPr>
          <p:cNvPr id="6" name="TextBox 5"/>
          <p:cNvSpPr txBox="1"/>
          <p:nvPr/>
        </p:nvSpPr>
        <p:spPr>
          <a:xfrm>
            <a:off x="3509391" y="1884391"/>
            <a:ext cx="2589212" cy="334963"/>
          </a:xfrm>
          <a:prstGeom prst="rect">
            <a:avLst/>
          </a:prstGeom>
          <a:noFill/>
        </p:spPr>
        <p:txBody>
          <a:bodyPr>
            <a:spAutoFit/>
          </a:bodyPr>
          <a:lstStyle/>
          <a:p>
            <a:pPr>
              <a:lnSpc>
                <a:spcPts val="1900"/>
              </a:lnSpc>
              <a:defRPr/>
            </a:pPr>
            <a:r>
              <a:rPr lang="en-US" b="1" dirty="0">
                <a:solidFill>
                  <a:schemeClr val="bg1"/>
                </a:solidFill>
                <a:latin typeface="+mn-lt"/>
                <a:cs typeface="+mn-cs"/>
              </a:rPr>
              <a:t>Think Aloud</a:t>
            </a:r>
          </a:p>
        </p:txBody>
      </p:sp>
      <p:sp>
        <p:nvSpPr>
          <p:cNvPr id="12" name="Rounded Rectangle 11">
            <a:extLst>
              <a:ext uri="{C183D7F6-B498-43B3-948B-1728B52AA6E4}">
                <adec:decorative xmlns:adec="http://schemas.microsoft.com/office/drawing/2017/decorative" val="1"/>
              </a:ext>
            </a:extLst>
          </p:cNvPr>
          <p:cNvSpPr/>
          <p:nvPr/>
        </p:nvSpPr>
        <p:spPr>
          <a:xfrm>
            <a:off x="1947553" y="3509289"/>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2181410" y="3241971"/>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We do</a:t>
            </a:r>
          </a:p>
        </p:txBody>
      </p:sp>
      <p:sp>
        <p:nvSpPr>
          <p:cNvPr id="14" name="TextBox 13"/>
          <p:cNvSpPr txBox="1"/>
          <p:nvPr/>
        </p:nvSpPr>
        <p:spPr>
          <a:xfrm>
            <a:off x="3509391" y="3629054"/>
            <a:ext cx="3267075" cy="334962"/>
          </a:xfrm>
          <a:prstGeom prst="rect">
            <a:avLst/>
          </a:prstGeom>
          <a:noFill/>
        </p:spPr>
        <p:txBody>
          <a:bodyPr>
            <a:spAutoFit/>
          </a:bodyPr>
          <a:lstStyle/>
          <a:p>
            <a:pPr>
              <a:lnSpc>
                <a:spcPts val="1900"/>
              </a:lnSpc>
              <a:defRPr/>
            </a:pPr>
            <a:r>
              <a:rPr lang="en-US" b="1" dirty="0">
                <a:solidFill>
                  <a:schemeClr val="bg1"/>
                </a:solidFill>
                <a:latin typeface="+mn-lt"/>
                <a:cs typeface="+mn-cs"/>
              </a:rPr>
              <a:t>Scaffold &amp; Cue</a:t>
            </a:r>
          </a:p>
        </p:txBody>
      </p:sp>
      <p:sp>
        <p:nvSpPr>
          <p:cNvPr id="7" name="Rounded Rectangle 6">
            <a:extLst>
              <a:ext uri="{C183D7F6-B498-43B3-948B-1728B52AA6E4}">
                <adec:decorative xmlns:adec="http://schemas.microsoft.com/office/drawing/2017/decorative" val="1"/>
              </a:ext>
            </a:extLst>
          </p:cNvPr>
          <p:cNvSpPr/>
          <p:nvPr/>
        </p:nvSpPr>
        <p:spPr>
          <a:xfrm>
            <a:off x="1947553" y="5253966"/>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2181410" y="4986648"/>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You do</a:t>
            </a:r>
          </a:p>
        </p:txBody>
      </p:sp>
      <p:sp>
        <p:nvSpPr>
          <p:cNvPr id="9" name="TextBox 8"/>
          <p:cNvSpPr txBox="1"/>
          <p:nvPr/>
        </p:nvSpPr>
        <p:spPr>
          <a:xfrm>
            <a:off x="3509391" y="5373716"/>
            <a:ext cx="3267075" cy="334963"/>
          </a:xfrm>
          <a:prstGeom prst="rect">
            <a:avLst/>
          </a:prstGeom>
          <a:noFill/>
        </p:spPr>
        <p:txBody>
          <a:bodyPr>
            <a:spAutoFit/>
          </a:bodyPr>
          <a:lstStyle/>
          <a:p>
            <a:pPr>
              <a:lnSpc>
                <a:spcPts val="1900"/>
              </a:lnSpc>
              <a:defRPr/>
            </a:pPr>
            <a:r>
              <a:rPr lang="en-US" b="1" dirty="0">
                <a:solidFill>
                  <a:schemeClr val="bg1"/>
                </a:solidFill>
                <a:latin typeface="+mn-lt"/>
                <a:cs typeface="+mn-cs"/>
              </a:rPr>
              <a:t>Students Explain Thinking</a:t>
            </a:r>
          </a:p>
        </p:txBody>
      </p:sp>
    </p:spTree>
    <p:custDataLst>
      <p:tags r:id="rId1"/>
    </p:custDataLst>
    <p:extLst>
      <p:ext uri="{BB962C8B-B14F-4D97-AF65-F5344CB8AC3E}">
        <p14:creationId xmlns:p14="http://schemas.microsoft.com/office/powerpoint/2010/main" val="24908349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Top)">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 presetClass="entr" presetSubtype="8" fill="hold" nodeType="after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1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51062"/>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100" b="1" i="0" u="none" strike="noStrike" kern="1200" cap="none" spc="0" normalizeH="0" baseline="0" noProof="0" dirty="0">
                <a:ln w="22225">
                  <a:noFill/>
                  <a:prstDash val="solid"/>
                </a:ln>
                <a:solidFill>
                  <a:schemeClr val="bg1"/>
                </a:solidFill>
                <a:effectLst/>
                <a:uLnTx/>
                <a:uFillTx/>
                <a:latin typeface="+mn-lt"/>
                <a:ea typeface="+mn-ea"/>
                <a:cs typeface="+mn-cs"/>
              </a:rPr>
              <a:t>Communication</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100" b="1" i="0" u="none" strike="noStrike" kern="1200" cap="none" spc="0" normalizeH="0" baseline="0" noProof="0" dirty="0">
                <a:ln w="22225">
                  <a:noFill/>
                  <a:prstDash val="solid"/>
                </a:ln>
                <a:solidFill>
                  <a:schemeClr val="bg1"/>
                </a:solidFill>
                <a:effectLst/>
                <a:uLnTx/>
                <a:uFillTx/>
                <a:latin typeface="+mn-lt"/>
                <a:ea typeface="+mn-ea"/>
                <a:cs typeface="+mn-cs"/>
              </a:rPr>
              <a:t>(Instruction Dimension 2.3)</a:t>
            </a:r>
          </a:p>
        </p:txBody>
      </p:sp>
      <p:sp>
        <p:nvSpPr>
          <p:cNvPr id="7" name="Rectangle 6">
            <a:extLst>
              <a:ext uri="{C183D7F6-B498-43B3-948B-1728B52AA6E4}">
                <adec:decorative xmlns:adec="http://schemas.microsoft.com/office/drawing/2017/decorative" val="1"/>
              </a:ext>
            </a:extLst>
          </p:cNvPr>
          <p:cNvSpPr/>
          <p:nvPr/>
        </p:nvSpPr>
        <p:spPr>
          <a:xfrm>
            <a:off x="6944833" y="22351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934200" y="304800"/>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087402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3000" b="1" i="0" u="none" strike="noStrike" kern="1200" cap="none" spc="0" normalizeH="0" baseline="0" noProof="0" dirty="0">
                <a:ln w="22225">
                  <a:noFill/>
                  <a:prstDash val="solid"/>
                </a:ln>
                <a:solidFill>
                  <a:schemeClr val="bg1"/>
                </a:solidFill>
                <a:effectLst/>
                <a:uLnTx/>
                <a:uFillTx/>
                <a:latin typeface="+mn-lt"/>
                <a:ea typeface="+mn-ea"/>
                <a:cs typeface="+mn-cs"/>
              </a:rPr>
              <a:t>Rubric Activity</a:t>
            </a:r>
          </a:p>
        </p:txBody>
      </p:sp>
      <p:sp>
        <p:nvSpPr>
          <p:cNvPr id="8" name="Rectangle 7">
            <a:extLst>
              <a:ext uri="{C183D7F6-B498-43B3-948B-1728B52AA6E4}">
                <adec:decorative xmlns:adec="http://schemas.microsoft.com/office/drawing/2017/decorative" val="1"/>
              </a:ext>
            </a:extLst>
          </p:cNvPr>
          <p:cNvSpPr/>
          <p:nvPr/>
        </p:nvSpPr>
        <p:spPr>
          <a:xfrm>
            <a:off x="7097233" y="-509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p:cNvSpPr txBox="1"/>
          <p:nvPr/>
        </p:nvSpPr>
        <p:spPr>
          <a:xfrm>
            <a:off x="7086600" y="38100"/>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sp>
        <p:nvSpPr>
          <p:cNvPr id="7" name="Content Placeholder 5"/>
          <p:cNvSpPr txBox="1">
            <a:spLocks/>
          </p:cNvSpPr>
          <p:nvPr/>
        </p:nvSpPr>
        <p:spPr bwMode="auto">
          <a:xfrm>
            <a:off x="304799" y="1295400"/>
            <a:ext cx="8686801"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600" b="1" dirty="0"/>
              <a:t>Directions:</a:t>
            </a:r>
          </a:p>
          <a:p>
            <a:pPr marL="0" indent="0">
              <a:buFont typeface="Arial" charset="0"/>
              <a:buChar char="•"/>
            </a:pPr>
            <a:r>
              <a:rPr lang="en-US" altLang="en-US" sz="2600" dirty="0"/>
              <a:t>Trainer just modeled metacognition for Communication.</a:t>
            </a:r>
          </a:p>
          <a:p>
            <a:pPr marL="0" indent="0">
              <a:buFont typeface="Arial" charset="0"/>
              <a:buChar char="•"/>
            </a:pPr>
            <a:r>
              <a:rPr lang="en-US" altLang="en-US" sz="2600" dirty="0"/>
              <a:t>Each group will use the same process to deconstruct the rubric for the following dimensions: </a:t>
            </a:r>
          </a:p>
          <a:p>
            <a:pPr marL="171604" lvl="1" indent="0">
              <a:buFont typeface="Arial" charset="0"/>
              <a:buChar char="•"/>
            </a:pPr>
            <a:r>
              <a:rPr lang="en-US" altLang="en-US" sz="2600" dirty="0"/>
              <a:t>Standards and Alignment (1.1)</a:t>
            </a:r>
          </a:p>
          <a:p>
            <a:pPr marL="171604" lvl="1" indent="0">
              <a:buFont typeface="Arial" charset="0"/>
              <a:buChar char="•"/>
            </a:pPr>
            <a:r>
              <a:rPr lang="en-US" altLang="en-US" sz="2600" dirty="0"/>
              <a:t>Content Knowledge and Expertise (2.2) </a:t>
            </a:r>
          </a:p>
          <a:p>
            <a:pPr marL="171604" lvl="1" indent="0">
              <a:buFont typeface="Arial" charset="0"/>
              <a:buChar char="•"/>
            </a:pPr>
            <a:r>
              <a:rPr lang="en-US" altLang="en-US" sz="2600" dirty="0"/>
              <a:t>Classroom Environment, Routines and Procedures (3.2) </a:t>
            </a:r>
          </a:p>
          <a:p>
            <a:pPr marL="0" indent="0">
              <a:buFont typeface="Arial" charset="0"/>
              <a:buChar char="•"/>
            </a:pPr>
            <a:r>
              <a:rPr lang="en-US" altLang="en-US" sz="2600" dirty="0"/>
              <a:t>You will have </a:t>
            </a:r>
            <a:r>
              <a:rPr lang="en-US" altLang="en-US" sz="2600" b="1" dirty="0"/>
              <a:t>5 minutes per dimension. </a:t>
            </a:r>
            <a:endParaRPr lang="en-US" altLang="en-US" sz="2600" dirty="0"/>
          </a:p>
        </p:txBody>
      </p:sp>
    </p:spTree>
    <p:custDataLst>
      <p:tags r:id="rId1"/>
    </p:custDataLst>
    <p:extLst>
      <p:ext uri="{BB962C8B-B14F-4D97-AF65-F5344CB8AC3E}">
        <p14:creationId xmlns:p14="http://schemas.microsoft.com/office/powerpoint/2010/main" val="1737076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10 Minute Break</a:t>
            </a:r>
          </a:p>
        </p:txBody>
      </p:sp>
      <p:sp>
        <p:nvSpPr>
          <p:cNvPr id="7" name="TextBox 6"/>
          <p:cNvSpPr txBox="1"/>
          <p:nvPr/>
        </p:nvSpPr>
        <p:spPr>
          <a:xfrm>
            <a:off x="5146316" y="1680205"/>
            <a:ext cx="2544287" cy="1200329"/>
          </a:xfrm>
          <a:prstGeom prst="rect">
            <a:avLst/>
          </a:prstGeom>
          <a:noFill/>
        </p:spPr>
        <p:txBody>
          <a:bodyPr wrap="none" rtlCol="0">
            <a:spAutoFit/>
          </a:bodyPr>
          <a:lstStyle/>
          <a:p>
            <a:pPr algn="ctr" eaLnBrk="0" hangingPunct="0">
              <a:defRPr/>
            </a:pPr>
            <a:r>
              <a:rPr lang="en-US" sz="7200" b="1" dirty="0">
                <a:ln cmpd="sng">
                  <a:noFill/>
                </a:ln>
                <a:gradFill>
                  <a:gsLst>
                    <a:gs pos="0">
                      <a:schemeClr val="accent1">
                        <a:lumMod val="60000"/>
                        <a:lumOff val="40000"/>
                      </a:schemeClr>
                    </a:gs>
                    <a:gs pos="50000">
                      <a:schemeClr val="accent1">
                        <a:lumMod val="75000"/>
                      </a:schemeClr>
                    </a:gs>
                    <a:gs pos="100000">
                      <a:schemeClr val="accent1">
                        <a:lumMod val="75000"/>
                      </a:schemeClr>
                    </a:gs>
                  </a:gsLst>
                  <a:lin ang="5400000" scaled="0"/>
                </a:gradFill>
                <a:effectLst>
                  <a:outerShdw blurRad="88900" dist="50800" dir="5400000" algn="ctr" rotWithShape="0">
                    <a:schemeClr val="bg1"/>
                  </a:outerShdw>
                </a:effectLst>
              </a:rPr>
              <a:t>10:00</a:t>
            </a:r>
          </a:p>
        </p:txBody>
      </p:sp>
      <p:pic>
        <p:nvPicPr>
          <p:cNvPr id="4"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975807" y="3553929"/>
            <a:ext cx="244475" cy="244475"/>
          </a:xfrm>
          <a:prstGeom prst="rect">
            <a:avLst/>
          </a:prstGeom>
        </p:spPr>
      </p:pic>
      <p:sp>
        <p:nvSpPr>
          <p:cNvPr id="5" name="Oval 4">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srcRect r="8527"/>
          <a:stretch>
            <a:fillRect/>
          </a:stretch>
        </p:blipFill>
        <p:spPr>
          <a:xfrm>
            <a:off x="381000" y="19812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471469416"/>
      </p:ext>
    </p:extLst>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00"/>
                                        <p:tgtEl>
                                          <p:spTgt spid="6"/>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Collective Evidence is Essential</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189443" name="Rectangle 3"/>
          <p:cNvSpPr>
            <a:spLocks noGrp="1" noChangeArrowheads="1"/>
          </p:cNvSpPr>
          <p:nvPr>
            <p:ph idx="1"/>
          </p:nvPr>
        </p:nvSpPr>
        <p:spPr>
          <a:xfrm>
            <a:off x="152400" y="1143000"/>
            <a:ext cx="8229600" cy="4724400"/>
          </a:xfrm>
        </p:spPr>
        <p:txBody>
          <a:bodyPr/>
          <a:lstStyle/>
          <a:p>
            <a:pPr eaLnBrk="1" fontAlgn="auto" hangingPunct="1">
              <a:spcBef>
                <a:spcPts val="600"/>
              </a:spcBef>
              <a:spcAft>
                <a:spcPts val="300"/>
              </a:spcAft>
              <a:buFont typeface="Arial" pitchFamily="34" charset="0"/>
              <a:buChar char="•"/>
              <a:defRPr/>
            </a:pPr>
            <a:r>
              <a:rPr lang="en-US" sz="2400" b="1" dirty="0">
                <a:effectLst/>
              </a:rPr>
              <a:t>Detailed Collection of Evidence: </a:t>
            </a:r>
          </a:p>
          <a:p>
            <a:pPr lvl="1" eaLnBrk="1" fontAlgn="auto" hangingPunct="1">
              <a:spcBef>
                <a:spcPts val="600"/>
              </a:spcBef>
              <a:buFont typeface="Wingdings" pitchFamily="2" charset="2"/>
              <a:buNone/>
              <a:defRPr/>
            </a:pPr>
            <a:r>
              <a:rPr lang="en-US" sz="2400" i="1" dirty="0">
                <a:solidFill>
                  <a:srgbClr val="FF00FF"/>
                </a:solidFill>
                <a:effectLst/>
              </a:rPr>
              <a:t>	</a:t>
            </a:r>
            <a:r>
              <a:rPr lang="en-US" sz="2400" i="1" dirty="0">
                <a:effectLst/>
              </a:rPr>
              <a:t>Unbiased</a:t>
            </a:r>
            <a:r>
              <a:rPr lang="en-US" sz="2400" dirty="0">
                <a:effectLst/>
              </a:rPr>
              <a:t> notes of what occurs during a classroom lesson.</a:t>
            </a:r>
          </a:p>
          <a:p>
            <a:pPr lvl="2" eaLnBrk="1" fontAlgn="auto" hangingPunct="1">
              <a:spcBef>
                <a:spcPts val="600"/>
              </a:spcBef>
              <a:buFont typeface="Arial" pitchFamily="34" charset="0"/>
              <a:buChar char="•"/>
              <a:defRPr/>
            </a:pPr>
            <a:r>
              <a:rPr lang="en-US" sz="2400" dirty="0">
                <a:effectLst/>
              </a:rPr>
              <a:t>Capture:</a:t>
            </a:r>
          </a:p>
          <a:p>
            <a:pPr lvl="3" eaLnBrk="1" fontAlgn="auto" hangingPunct="1">
              <a:spcBef>
                <a:spcPts val="600"/>
              </a:spcBef>
              <a:buFont typeface="Arial" pitchFamily="34" charset="0"/>
              <a:buChar char="•"/>
              <a:defRPr/>
            </a:pPr>
            <a:r>
              <a:rPr lang="en-US" sz="2400" dirty="0">
                <a:effectLst/>
              </a:rPr>
              <a:t> what the teacher says</a:t>
            </a:r>
          </a:p>
          <a:p>
            <a:pPr lvl="3" eaLnBrk="1" fontAlgn="auto" hangingPunct="1">
              <a:spcBef>
                <a:spcPts val="600"/>
              </a:spcBef>
              <a:buFont typeface="Arial" pitchFamily="34" charset="0"/>
              <a:buChar char="•"/>
              <a:defRPr/>
            </a:pPr>
            <a:r>
              <a:rPr lang="en-US" sz="2400" dirty="0">
                <a:effectLst/>
              </a:rPr>
              <a:t> what the teacher does</a:t>
            </a:r>
          </a:p>
          <a:p>
            <a:pPr lvl="3" eaLnBrk="1" fontAlgn="auto" hangingPunct="1">
              <a:spcBef>
                <a:spcPts val="600"/>
              </a:spcBef>
              <a:buFont typeface="Arial" pitchFamily="34" charset="0"/>
              <a:buChar char="•"/>
              <a:defRPr/>
            </a:pPr>
            <a:r>
              <a:rPr lang="en-US" sz="2400" dirty="0">
                <a:effectLst/>
              </a:rPr>
              <a:t> what the students say</a:t>
            </a:r>
          </a:p>
          <a:p>
            <a:pPr lvl="3" eaLnBrk="1" fontAlgn="auto" hangingPunct="1">
              <a:spcBef>
                <a:spcPts val="600"/>
              </a:spcBef>
              <a:buFont typeface="Arial" pitchFamily="34" charset="0"/>
              <a:buChar char="•"/>
              <a:defRPr/>
            </a:pPr>
            <a:r>
              <a:rPr lang="en-US" sz="2400" dirty="0">
                <a:effectLst/>
              </a:rPr>
              <a:t> what the students do</a:t>
            </a:r>
          </a:p>
          <a:p>
            <a:pPr lvl="2" eaLnBrk="1" fontAlgn="auto" hangingPunct="1">
              <a:spcBef>
                <a:spcPts val="600"/>
              </a:spcBef>
              <a:buFont typeface="Arial" pitchFamily="34" charset="0"/>
              <a:buChar char="•"/>
              <a:defRPr/>
            </a:pPr>
            <a:r>
              <a:rPr lang="en-US" sz="2400" dirty="0">
                <a:effectLst/>
              </a:rPr>
              <a:t>Copy wording from visuals used during the lesson.</a:t>
            </a:r>
          </a:p>
          <a:p>
            <a:pPr lvl="2" eaLnBrk="1" fontAlgn="auto" hangingPunct="1">
              <a:spcBef>
                <a:spcPts val="600"/>
              </a:spcBef>
              <a:buFont typeface="Arial" pitchFamily="34" charset="0"/>
              <a:buChar char="•"/>
              <a:defRPr/>
            </a:pPr>
            <a:r>
              <a:rPr lang="en-US" sz="2400" dirty="0">
                <a:effectLst/>
              </a:rPr>
              <a:t>Record time segments of lesson. </a:t>
            </a:r>
          </a:p>
        </p:txBody>
      </p:sp>
      <p:sp>
        <p:nvSpPr>
          <p:cNvPr id="5" name="TextBox 4"/>
          <p:cNvSpPr txBox="1"/>
          <p:nvPr/>
        </p:nvSpPr>
        <p:spPr>
          <a:xfrm>
            <a:off x="2286000" y="5105400"/>
            <a:ext cx="6248400" cy="1569660"/>
          </a:xfrm>
          <a:prstGeom prst="rect">
            <a:avLst/>
          </a:prstGeom>
          <a:noFill/>
        </p:spPr>
        <p:txBody>
          <a:bodyPr wrap="square">
            <a:spAutoFit/>
          </a:bodyPr>
          <a:lstStyle/>
          <a:p>
            <a:pPr eaLnBrk="0" hangingPunct="0">
              <a:defRPr/>
            </a:pPr>
            <a:r>
              <a:rPr lang="en-US" sz="2400" dirty="0">
                <a:latin typeface="+mn-lt"/>
                <a:cs typeface="Arial" pitchFamily="34" charset="0"/>
              </a:rPr>
              <a:t>The collection of detailed evidence is ESSENTIAL for the observation process to be implemented accurately, fairly, and for the intended purpose of the process. </a:t>
            </a:r>
          </a:p>
        </p:txBody>
      </p:sp>
    </p:spTree>
    <p:custDataLst>
      <p:tags r:id="rId1"/>
    </p:custDataLst>
    <p:extLst>
      <p:ext uri="{BB962C8B-B14F-4D97-AF65-F5344CB8AC3E}">
        <p14:creationId xmlns:p14="http://schemas.microsoft.com/office/powerpoint/2010/main" val="2201373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lnSpc>
                <a:spcPct val="90000"/>
              </a:lnSpc>
              <a:defRPr/>
            </a:pPr>
            <a:r>
              <a:rPr lang="en-US" sz="2400" b="1" dirty="0">
                <a:effectLst>
                  <a:outerShdw blurRad="127000" dist="50800" dir="2700000" algn="tl" rotWithShape="0">
                    <a:schemeClr val="tx2">
                      <a:lumMod val="50000"/>
                    </a:schemeClr>
                  </a:outerShdw>
                </a:effectLst>
                <a:cs typeface="Arial" pitchFamily="34" charset="0"/>
              </a:rPr>
              <a:t>Prior to the Lesson</a:t>
            </a:r>
            <a:br>
              <a:rPr lang="en-US" sz="2400" b="1" dirty="0">
                <a:effectLst>
                  <a:outerShdw blurRad="127000" dist="50800" dir="2700000" algn="tl" rotWithShape="0">
                    <a:schemeClr val="tx2">
                      <a:lumMod val="50000"/>
                    </a:schemeClr>
                  </a:outerShdw>
                </a:effectLst>
                <a:cs typeface="Arial" pitchFamily="34" charset="0"/>
              </a:rPr>
            </a:br>
            <a:r>
              <a:rPr lang="en-US" sz="2400" b="1" dirty="0">
                <a:effectLst>
                  <a:outerShdw blurRad="127000" dist="50800" dir="2700000" algn="tl" rotWithShape="0">
                    <a:schemeClr val="tx2">
                      <a:lumMod val="50000"/>
                    </a:schemeClr>
                  </a:outerShdw>
                </a:effectLst>
                <a:cs typeface="Arial" pitchFamily="34" charset="0"/>
              </a:rPr>
              <a:t>Being Observed</a:t>
            </a:r>
          </a:p>
        </p:txBody>
      </p:sp>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lnSpc>
                <a:spcPct val="90000"/>
              </a:lnSpc>
              <a:defRPr/>
            </a:pPr>
            <a:r>
              <a:rPr lang="en-US" sz="2400" b="1" dirty="0">
                <a:solidFill>
                  <a:schemeClr val="bg1"/>
                </a:solidFill>
                <a:effectLst>
                  <a:outerShdw blurRad="127000" dist="50800" dir="2700000" algn="ctr" rotWithShape="0">
                    <a:schemeClr val="accent3">
                      <a:lumMod val="75000"/>
                    </a:schemeClr>
                  </a:outerShdw>
                </a:effectLst>
                <a:cs typeface="Arial" pitchFamily="34" charset="0"/>
              </a:rPr>
              <a:t>Prior to the Lesson</a:t>
            </a:r>
            <a:br>
              <a:rPr lang="en-US" sz="2400" b="1" dirty="0">
                <a:solidFill>
                  <a:schemeClr val="bg1"/>
                </a:solidFill>
                <a:effectLst>
                  <a:outerShdw blurRad="127000" dist="50800" dir="2700000" algn="ctr" rotWithShape="0">
                    <a:schemeClr val="accent3">
                      <a:lumMod val="75000"/>
                    </a:schemeClr>
                  </a:outerShdw>
                </a:effectLst>
                <a:cs typeface="Arial" pitchFamily="34" charset="0"/>
              </a:rPr>
            </a:br>
            <a:r>
              <a:rPr lang="en-US" sz="2400" b="1" dirty="0">
                <a:solidFill>
                  <a:schemeClr val="bg1"/>
                </a:solidFill>
                <a:effectLst>
                  <a:outerShdw blurRad="127000" dist="50800" dir="2700000" algn="ctr" rotWithShape="0">
                    <a:schemeClr val="accent3">
                      <a:lumMod val="75000"/>
                    </a:schemeClr>
                  </a:outerShdw>
                </a:effectLst>
                <a:cs typeface="Arial" pitchFamily="34" charset="0"/>
              </a:rPr>
              <a:t>Being Observed</a:t>
            </a:r>
          </a:p>
        </p:txBody>
      </p:sp>
      <p:sp>
        <p:nvSpPr>
          <p:cNvPr id="12" name="TextBox 11"/>
          <p:cNvSpPr txBox="1"/>
          <p:nvPr/>
        </p:nvSpPr>
        <p:spPr>
          <a:xfrm>
            <a:off x="3135312" y="1510605"/>
            <a:ext cx="5618163" cy="1384995"/>
          </a:xfrm>
          <a:prstGeom prst="rect">
            <a:avLst/>
          </a:prstGeom>
        </p:spPr>
        <p:txBody>
          <a:bodyPr>
            <a:spAutoFit/>
          </a:bodyPr>
          <a:lstStyle/>
          <a:p>
            <a:pPr marL="801688" lvl="1" indent="-344488">
              <a:buSzPct val="98000"/>
              <a:buFont typeface="Arial" pitchFamily="34" charset="0"/>
              <a:buChar char="•"/>
              <a:defRPr/>
            </a:pPr>
            <a:r>
              <a:rPr lang="en-US" sz="2800" dirty="0">
                <a:latin typeface="+mn-lt"/>
                <a:cs typeface="+mn-cs"/>
              </a:rPr>
              <a:t>Pre-conference</a:t>
            </a:r>
          </a:p>
          <a:p>
            <a:pPr marL="801688" lvl="1" indent="-344488">
              <a:buSzPct val="98000"/>
              <a:buFont typeface="Arial" pitchFamily="34" charset="0"/>
              <a:buChar char="•"/>
              <a:defRPr/>
            </a:pPr>
            <a:r>
              <a:rPr lang="en-US" sz="2800" dirty="0">
                <a:latin typeface="+mn-lt"/>
                <a:cs typeface="+mn-cs"/>
              </a:rPr>
              <a:t>Review of lesson and/or unit plans as applicable</a:t>
            </a:r>
          </a:p>
        </p:txBody>
      </p:sp>
      <p:sp>
        <p:nvSpPr>
          <p:cNvPr id="8" name="Right Arrow 7"/>
          <p:cNvSpPr/>
          <p:nvPr/>
        </p:nvSpPr>
        <p:spPr>
          <a:xfrm>
            <a:off x="391845" y="2866724"/>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chemeClr val="accent6">
                      <a:lumMod val="50000"/>
                    </a:schemeClr>
                  </a:outerShdw>
                </a:effectLst>
                <a:cs typeface="Arial" pitchFamily="34" charset="0"/>
              </a:rPr>
              <a:t>During the </a:t>
            </a:r>
            <a:br>
              <a:rPr lang="en-US" sz="2400" b="1" dirty="0">
                <a:effectLst>
                  <a:outerShdw blurRad="127000" dist="50800" dir="2700000" algn="ctr" rotWithShape="0">
                    <a:schemeClr val="accent6">
                      <a:lumMod val="50000"/>
                    </a:schemeClr>
                  </a:outerShdw>
                </a:effectLst>
                <a:cs typeface="Arial" pitchFamily="34" charset="0"/>
              </a:rPr>
            </a:br>
            <a:r>
              <a:rPr lang="en-US" sz="2400" b="1" dirty="0">
                <a:effectLst>
                  <a:outerShdw blurRad="127000" dist="50800" dir="2700000" algn="ctr" rotWithShape="0">
                    <a:schemeClr val="accent6">
                      <a:lumMod val="50000"/>
                    </a:schemeClr>
                  </a:outerShdw>
                </a:effectLst>
                <a:cs typeface="Arial" pitchFamily="34" charset="0"/>
              </a:rPr>
              <a:t>Lesson</a:t>
            </a:r>
          </a:p>
        </p:txBody>
      </p:sp>
      <p:sp>
        <p:nvSpPr>
          <p:cNvPr id="13" name="TextBox 12"/>
          <p:cNvSpPr txBox="1"/>
          <p:nvPr/>
        </p:nvSpPr>
        <p:spPr>
          <a:xfrm>
            <a:off x="3195636" y="3200400"/>
            <a:ext cx="5795963" cy="954107"/>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What the teacher says and does</a:t>
            </a:r>
          </a:p>
          <a:p>
            <a:pPr marL="801688" lvl="1" indent="-344488">
              <a:buClr>
                <a:schemeClr val="tx1"/>
              </a:buClr>
              <a:buSzPct val="98000"/>
              <a:buFont typeface="Calibri" pitchFamily="34" charset="0"/>
              <a:buChar char="•"/>
              <a:defRPr/>
            </a:pPr>
            <a:r>
              <a:rPr lang="en-US" sz="2800" dirty="0">
                <a:latin typeface="+mn-lt"/>
                <a:cs typeface="+mn-cs"/>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rgbClr val="20182A"/>
                  </a:outerShdw>
                </a:effectLst>
                <a:cs typeface="Arial" pitchFamily="34" charset="0"/>
              </a:rPr>
              <a:t>After the</a:t>
            </a:r>
            <a:br>
              <a:rPr lang="en-US" sz="2400" b="1" dirty="0">
                <a:effectLst>
                  <a:outerShdw blurRad="127000" dist="50800" dir="2700000" algn="ctr" rotWithShape="0">
                    <a:srgbClr val="20182A"/>
                  </a:outerShdw>
                </a:effectLst>
                <a:cs typeface="Arial" pitchFamily="34" charset="0"/>
              </a:rPr>
            </a:br>
            <a:r>
              <a:rPr lang="en-US" sz="2400" b="1" dirty="0">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95800"/>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3100"/>
              </a:lnSpc>
              <a:defRPr/>
            </a:pPr>
            <a:r>
              <a:rPr lang="en-US" sz="2400" b="1" dirty="0">
                <a:solidFill>
                  <a:srgbClr val="FFFFFF"/>
                </a:solidFill>
                <a:effectLst>
                  <a:outerShdw blurRad="127000" dist="50800" dir="2700000" algn="ctr" rotWithShape="0">
                    <a:schemeClr val="accent3">
                      <a:lumMod val="75000"/>
                    </a:schemeClr>
                  </a:outerShdw>
                </a:effectLst>
                <a:cs typeface="Arial" pitchFamily="34" charset="0"/>
              </a:rPr>
              <a:t>After the</a:t>
            </a:r>
            <a:br>
              <a:rPr lang="en-US" sz="2400" b="1" dirty="0">
                <a:solidFill>
                  <a:srgbClr val="FFFFFF"/>
                </a:solidFill>
                <a:effectLst>
                  <a:outerShdw blurRad="127000" dist="50800" dir="2700000" algn="ctr" rotWithShape="0">
                    <a:schemeClr val="accent3">
                      <a:lumMod val="75000"/>
                    </a:schemeClr>
                  </a:outerShdw>
                </a:effectLst>
                <a:cs typeface="Arial" pitchFamily="34" charset="0"/>
              </a:rPr>
            </a:br>
            <a:r>
              <a:rPr lang="en-US" sz="2400" b="1" dirty="0">
                <a:solidFill>
                  <a:srgbClr val="FFFFFF"/>
                </a:solidFill>
                <a:effectLst>
                  <a:outerShdw blurRad="127000" dist="50800" dir="2700000" algn="ctr" rotWithShape="0">
                    <a:schemeClr val="accent3">
                      <a:lumMod val="75000"/>
                    </a:schemeClr>
                  </a:outerShdw>
                </a:effectLst>
                <a:cs typeface="Arial" pitchFamily="34" charset="0"/>
              </a:rPr>
              <a:t>Lesson</a:t>
            </a:r>
          </a:p>
        </p:txBody>
      </p:sp>
      <p:sp>
        <p:nvSpPr>
          <p:cNvPr id="16" name="TextBox 15"/>
          <p:cNvSpPr txBox="1"/>
          <p:nvPr/>
        </p:nvSpPr>
        <p:spPr>
          <a:xfrm>
            <a:off x="3200400" y="4953000"/>
            <a:ext cx="5943600" cy="1384995"/>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Communication between classroom observation and post-conference</a:t>
            </a:r>
          </a:p>
        </p:txBody>
      </p:sp>
    </p:spTree>
    <p:custDataLst>
      <p:tags r:id="rId1"/>
    </p:custDataLst>
    <p:extLst>
      <p:ext uri="{BB962C8B-B14F-4D97-AF65-F5344CB8AC3E}">
        <p14:creationId xmlns:p14="http://schemas.microsoft.com/office/powerpoint/2010/main" val="414576664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dirty="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lvl="1" indent="0" fontAlgn="auto">
              <a:spcAft>
                <a:spcPts val="0"/>
              </a:spcAft>
              <a:buFont typeface="Arial"/>
              <a:buNone/>
            </a:pPr>
            <a:r>
              <a:rPr lang="en-US" sz="3200" dirty="0">
                <a:effectLst/>
              </a:rPr>
              <a:t>Unannounced</a:t>
            </a:r>
          </a:p>
          <a:p>
            <a:pPr fontAlgn="auto">
              <a:spcAft>
                <a:spcPts val="0"/>
              </a:spcAft>
            </a:pPr>
            <a:endParaRPr lang="en-US" dirty="0"/>
          </a:p>
        </p:txBody>
      </p:sp>
      <p:graphicFrame>
        <p:nvGraphicFramePr>
          <p:cNvPr id="4" name="Diagram 3" descr="Image displaying Announced Evaluations with a arrow leading from Pre-Conference to Observation, and then Post-Conference "/>
          <p:cNvGraphicFramePr/>
          <p:nvPr>
            <p:extLst>
              <p:ext uri="{D42A27DB-BD31-4B8C-83A1-F6EECF244321}">
                <p14:modId xmlns:p14="http://schemas.microsoft.com/office/powerpoint/2010/main" val="2600448246"/>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
          <p:cNvGraphicFramePr/>
          <p:nvPr>
            <p:extLst>
              <p:ext uri="{D42A27DB-BD31-4B8C-83A1-F6EECF244321}">
                <p14:modId xmlns:p14="http://schemas.microsoft.com/office/powerpoint/2010/main" val="1440935707"/>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060788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Introductory Video</a:t>
            </a:r>
          </a:p>
        </p:txBody>
      </p:sp>
      <p:pic>
        <p:nvPicPr>
          <p:cNvPr id="7" name="Picture 6"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462" y="1753444"/>
            <a:ext cx="6589160" cy="3718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52739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Stand up, hands up, pair up</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effectLst/>
              </a:rPr>
              <a:t>Decide who will be partner A and who will be B.</a:t>
            </a:r>
          </a:p>
          <a:p>
            <a:pPr marL="457200" indent="-457200">
              <a:buFont typeface="Arial" panose="020B0604020202020204" pitchFamily="34" charset="0"/>
              <a:buChar char="•"/>
            </a:pPr>
            <a:r>
              <a:rPr lang="en-US" sz="2800" dirty="0">
                <a:effectLst/>
              </a:rPr>
              <a:t>Partner A responds to the</a:t>
            </a:r>
            <a:br>
              <a:rPr lang="en-US" sz="2800" dirty="0">
                <a:effectLst/>
              </a:rPr>
            </a:br>
            <a:r>
              <a:rPr lang="en-US" sz="2800" dirty="0">
                <a:effectLst/>
              </a:rPr>
              <a:t>prompt while partner B listens.</a:t>
            </a:r>
          </a:p>
          <a:p>
            <a:pPr marL="457200" indent="-457200">
              <a:buFont typeface="Arial" panose="020B0604020202020204" pitchFamily="34" charset="0"/>
              <a:buChar char="•"/>
            </a:pPr>
            <a:r>
              <a:rPr lang="en-US" sz="2800" dirty="0">
                <a:effectLst/>
              </a:rPr>
              <a:t>Partner A finishes, Partner</a:t>
            </a:r>
            <a:br>
              <a:rPr lang="en-US" sz="2800" dirty="0">
                <a:effectLst/>
              </a:rPr>
            </a:br>
            <a:r>
              <a:rPr lang="en-US" sz="2800" dirty="0">
                <a:effectLst/>
              </a:rPr>
              <a:t>B says, “What I heard you</a:t>
            </a:r>
            <a:br>
              <a:rPr lang="en-US" sz="2800" dirty="0">
                <a:effectLst/>
              </a:rPr>
            </a:br>
            <a:r>
              <a:rPr lang="en-US" sz="2800" dirty="0">
                <a:effectLst/>
              </a:rPr>
              <a:t>say was…”</a:t>
            </a:r>
          </a:p>
          <a:p>
            <a:pPr marL="457200" indent="-457200">
              <a:buFont typeface="Arial" panose="020B0604020202020204" pitchFamily="34" charset="0"/>
              <a:buChar char="•"/>
            </a:pPr>
            <a:r>
              <a:rPr lang="en-US" sz="2800" dirty="0">
                <a:effectLst/>
              </a:rPr>
              <a:t>Then Partner B responds to</a:t>
            </a:r>
            <a:br>
              <a:rPr lang="en-US" sz="2800" dirty="0">
                <a:effectLst/>
              </a:rPr>
            </a:br>
            <a:r>
              <a:rPr lang="en-US" sz="2800" dirty="0">
                <a:effectLst/>
              </a:rPr>
              <a:t>the prompt, while Partner A</a:t>
            </a:r>
            <a:br>
              <a:rPr lang="en-US" sz="2800" dirty="0">
                <a:effectLst/>
              </a:rPr>
            </a:br>
            <a:r>
              <a:rPr lang="en-US" sz="2800" dirty="0">
                <a:effectLst/>
              </a:rPr>
              <a:t>listens and then says…”What I</a:t>
            </a:r>
            <a:br>
              <a:rPr lang="en-US" sz="2800" dirty="0">
                <a:effectLst/>
              </a:rPr>
            </a:br>
            <a:r>
              <a:rPr lang="en-US" sz="2800" dirty="0">
                <a:effectLst/>
              </a:rPr>
              <a:t>heard you say was…”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11667" t="-176" r="4167"/>
          <a:stretch>
            <a:fillRect/>
          </a:stretch>
        </p:blipFill>
        <p:spPr>
          <a:xfrm>
            <a:off x="5300338" y="2362200"/>
            <a:ext cx="346936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097386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Stand up, hands up, pair up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 name="Content Placeholder 2"/>
          <p:cNvSpPr>
            <a:spLocks noGrp="1"/>
          </p:cNvSpPr>
          <p:nvPr>
            <p:ph idx="1"/>
          </p:nvPr>
        </p:nvSpPr>
        <p:spPr>
          <a:xfrm>
            <a:off x="152400" y="2438400"/>
            <a:ext cx="3810000" cy="2209800"/>
          </a:xfrm>
        </p:spPr>
        <p:txBody>
          <a:bodyPr/>
          <a:lstStyle/>
          <a:p>
            <a:pPr marL="399871" lvl="1" indent="0">
              <a:buNone/>
            </a:pPr>
            <a:r>
              <a:rPr lang="en-US" sz="3200" dirty="0">
                <a:effectLst/>
              </a:rPr>
              <a:t>What is your understanding of T-TESS at this point?</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10000" t="2333" r="7500" b="8605"/>
          <a:stretch>
            <a:fillRect/>
          </a:stretch>
        </p:blipFill>
        <p:spPr>
          <a:xfrm>
            <a:off x="4724400" y="2209800"/>
            <a:ext cx="4038600" cy="2896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67387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391845" y="11430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lnSpc>
                <a:spcPct val="90000"/>
              </a:lnSpc>
              <a:defRPr/>
            </a:pPr>
            <a:r>
              <a:rPr lang="en-US" sz="2400" b="1" dirty="0">
                <a:effectLst>
                  <a:outerShdw blurRad="127000" dist="50800" dir="2700000" algn="tl" rotWithShape="0">
                    <a:schemeClr val="tx2">
                      <a:lumMod val="50000"/>
                    </a:schemeClr>
                  </a:outerShdw>
                </a:effectLst>
                <a:cs typeface="Arial" pitchFamily="34" charset="0"/>
              </a:rPr>
              <a:t>Prior to the Lesson</a:t>
            </a:r>
            <a:br>
              <a:rPr lang="en-US" sz="2400" b="1" dirty="0">
                <a:effectLst>
                  <a:outerShdw blurRad="127000" dist="50800" dir="2700000" algn="tl" rotWithShape="0">
                    <a:schemeClr val="tx2">
                      <a:lumMod val="50000"/>
                    </a:schemeClr>
                  </a:outerShdw>
                </a:effectLst>
                <a:cs typeface="Arial" pitchFamily="34" charset="0"/>
              </a:rPr>
            </a:br>
            <a:r>
              <a:rPr lang="en-US" sz="2400" b="1" dirty="0">
                <a:effectLst>
                  <a:outerShdw blurRad="127000" dist="50800" dir="2700000" algn="tl" rotWithShape="0">
                    <a:schemeClr val="tx2">
                      <a:lumMod val="50000"/>
                    </a:schemeClr>
                  </a:outerShdw>
                </a:effectLst>
                <a:cs typeface="Arial" pitchFamily="34" charset="0"/>
              </a:rPr>
              <a:t>Being Observed</a:t>
            </a:r>
          </a:p>
        </p:txBody>
      </p:sp>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 </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10" name="Right Arrow 9"/>
          <p:cNvSpPr/>
          <p:nvPr/>
        </p:nvSpPr>
        <p:spPr>
          <a:xfrm>
            <a:off x="391845" y="11430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lnSpc>
                <a:spcPct val="90000"/>
              </a:lnSpc>
              <a:defRPr/>
            </a:pPr>
            <a:r>
              <a:rPr lang="en-US" sz="2400" b="1" dirty="0">
                <a:solidFill>
                  <a:schemeClr val="bg1"/>
                </a:solidFill>
                <a:effectLst>
                  <a:outerShdw blurRad="127000" dist="50800" dir="2700000" algn="ctr" rotWithShape="0">
                    <a:schemeClr val="accent3">
                      <a:lumMod val="75000"/>
                    </a:schemeClr>
                  </a:outerShdw>
                </a:effectLst>
                <a:cs typeface="Arial" pitchFamily="34" charset="0"/>
              </a:rPr>
              <a:t>Prior to the Lesson</a:t>
            </a:r>
            <a:br>
              <a:rPr lang="en-US" sz="2400" b="1" dirty="0">
                <a:solidFill>
                  <a:schemeClr val="bg1"/>
                </a:solidFill>
                <a:effectLst>
                  <a:outerShdw blurRad="127000" dist="50800" dir="2700000" algn="ctr" rotWithShape="0">
                    <a:schemeClr val="accent3">
                      <a:lumMod val="75000"/>
                    </a:schemeClr>
                  </a:outerShdw>
                </a:effectLst>
                <a:cs typeface="Arial" pitchFamily="34" charset="0"/>
              </a:rPr>
            </a:br>
            <a:r>
              <a:rPr lang="en-US" sz="2400" b="1" dirty="0">
                <a:solidFill>
                  <a:schemeClr val="bg1"/>
                </a:solidFill>
                <a:effectLst>
                  <a:outerShdw blurRad="127000" dist="50800" dir="2700000" algn="ctr" rotWithShape="0">
                    <a:schemeClr val="accent3">
                      <a:lumMod val="75000"/>
                    </a:schemeClr>
                  </a:outerShdw>
                </a:effectLst>
                <a:cs typeface="Arial" pitchFamily="34" charset="0"/>
              </a:rPr>
              <a:t>Being Observed</a:t>
            </a:r>
          </a:p>
        </p:txBody>
      </p:sp>
      <p:sp>
        <p:nvSpPr>
          <p:cNvPr id="12" name="TextBox 11"/>
          <p:cNvSpPr txBox="1"/>
          <p:nvPr/>
        </p:nvSpPr>
        <p:spPr>
          <a:xfrm>
            <a:off x="3135312" y="1371600"/>
            <a:ext cx="5618163" cy="1384995"/>
          </a:xfrm>
          <a:prstGeom prst="rect">
            <a:avLst/>
          </a:prstGeom>
        </p:spPr>
        <p:txBody>
          <a:bodyPr>
            <a:spAutoFit/>
          </a:bodyPr>
          <a:lstStyle/>
          <a:p>
            <a:pPr marL="801688" lvl="1" indent="-344488">
              <a:buSzPct val="98000"/>
              <a:buFont typeface="Arial" pitchFamily="34" charset="0"/>
              <a:buChar char="•"/>
              <a:defRPr/>
            </a:pPr>
            <a:r>
              <a:rPr lang="en-US" sz="2800" dirty="0">
                <a:latin typeface="+mn-lt"/>
                <a:cs typeface="+mn-cs"/>
              </a:rPr>
              <a:t>Pre-conference</a:t>
            </a:r>
          </a:p>
          <a:p>
            <a:pPr marL="801688" lvl="1" indent="-344488">
              <a:buSzPct val="98000"/>
              <a:buFont typeface="Arial" pitchFamily="34" charset="0"/>
              <a:buChar char="•"/>
              <a:defRPr/>
            </a:pPr>
            <a:r>
              <a:rPr lang="en-US" sz="2800" dirty="0">
                <a:latin typeface="+mn-lt"/>
                <a:cs typeface="+mn-cs"/>
              </a:rPr>
              <a:t>Review of lesson and/or unit plans as applicable</a:t>
            </a:r>
          </a:p>
        </p:txBody>
      </p:sp>
      <p:sp>
        <p:nvSpPr>
          <p:cNvPr id="8" name="Right Arrow 7"/>
          <p:cNvSpPr/>
          <p:nvPr/>
        </p:nvSpPr>
        <p:spPr>
          <a:xfrm>
            <a:off x="391845" y="2790524"/>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chemeClr val="accent6">
                      <a:lumMod val="50000"/>
                    </a:schemeClr>
                  </a:outerShdw>
                </a:effectLst>
                <a:cs typeface="Arial" pitchFamily="34" charset="0"/>
              </a:rPr>
              <a:t>During the </a:t>
            </a:r>
            <a:br>
              <a:rPr lang="en-US" sz="2400" b="1" dirty="0">
                <a:effectLst>
                  <a:outerShdw blurRad="127000" dist="50800" dir="2700000" algn="ctr" rotWithShape="0">
                    <a:schemeClr val="accent6">
                      <a:lumMod val="50000"/>
                    </a:schemeClr>
                  </a:outerShdw>
                </a:effectLst>
                <a:cs typeface="Arial" pitchFamily="34" charset="0"/>
              </a:rPr>
            </a:br>
            <a:r>
              <a:rPr lang="en-US" sz="2400" b="1" dirty="0">
                <a:effectLst>
                  <a:outerShdw blurRad="127000" dist="50800" dir="2700000" algn="ctr" rotWithShape="0">
                    <a:schemeClr val="accent6">
                      <a:lumMod val="50000"/>
                    </a:schemeClr>
                  </a:outerShdw>
                </a:effectLst>
                <a:cs typeface="Arial" pitchFamily="34" charset="0"/>
              </a:rPr>
              <a:t>Lesson</a:t>
            </a:r>
          </a:p>
        </p:txBody>
      </p:sp>
      <p:sp>
        <p:nvSpPr>
          <p:cNvPr id="13" name="TextBox 12"/>
          <p:cNvSpPr txBox="1"/>
          <p:nvPr/>
        </p:nvSpPr>
        <p:spPr>
          <a:xfrm>
            <a:off x="3195636" y="3124200"/>
            <a:ext cx="5795963" cy="954107"/>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What the teacher says and does</a:t>
            </a:r>
          </a:p>
          <a:p>
            <a:pPr marL="801688" lvl="1" indent="-344488">
              <a:buClr>
                <a:schemeClr val="tx1"/>
              </a:buClr>
              <a:buSzPct val="98000"/>
              <a:buFont typeface="Calibri" pitchFamily="34" charset="0"/>
              <a:buChar char="•"/>
              <a:defRPr/>
            </a:pPr>
            <a:r>
              <a:rPr lang="en-US" sz="2800" dirty="0">
                <a:latin typeface="+mn-lt"/>
                <a:cs typeface="+mn-cs"/>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rgbClr val="20182A"/>
                  </a:outerShdw>
                </a:effectLst>
                <a:cs typeface="Arial" pitchFamily="34" charset="0"/>
              </a:rPr>
              <a:t>After the</a:t>
            </a:r>
            <a:br>
              <a:rPr lang="en-US" sz="2400" b="1" dirty="0">
                <a:effectLst>
                  <a:outerShdw blurRad="127000" dist="50800" dir="2700000" algn="ctr" rotWithShape="0">
                    <a:srgbClr val="20182A"/>
                  </a:outerShdw>
                </a:effectLst>
                <a:cs typeface="Arial" pitchFamily="34" charset="0"/>
              </a:rPr>
            </a:br>
            <a:r>
              <a:rPr lang="en-US" sz="2400" b="1" dirty="0">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95800"/>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3100"/>
              </a:lnSpc>
              <a:defRPr/>
            </a:pPr>
            <a:r>
              <a:rPr lang="en-US" sz="2400" b="1" dirty="0">
                <a:solidFill>
                  <a:srgbClr val="FFFFFF"/>
                </a:solidFill>
                <a:effectLst>
                  <a:outerShdw blurRad="127000" dist="50800" dir="2700000" algn="ctr" rotWithShape="0">
                    <a:schemeClr val="accent3">
                      <a:lumMod val="75000"/>
                    </a:schemeClr>
                  </a:outerShdw>
                </a:effectLst>
                <a:cs typeface="Arial" pitchFamily="34" charset="0"/>
              </a:rPr>
              <a:t>After the</a:t>
            </a:r>
            <a:br>
              <a:rPr lang="en-US" sz="2400" b="1" dirty="0">
                <a:solidFill>
                  <a:srgbClr val="FFFFFF"/>
                </a:solidFill>
                <a:effectLst>
                  <a:outerShdw blurRad="127000" dist="50800" dir="2700000" algn="ctr" rotWithShape="0">
                    <a:schemeClr val="accent3">
                      <a:lumMod val="75000"/>
                    </a:schemeClr>
                  </a:outerShdw>
                </a:effectLst>
                <a:cs typeface="Arial" pitchFamily="34" charset="0"/>
              </a:rPr>
            </a:br>
            <a:r>
              <a:rPr lang="en-US" sz="2400" b="1" dirty="0">
                <a:solidFill>
                  <a:srgbClr val="FFFFFF"/>
                </a:solidFill>
                <a:effectLst>
                  <a:outerShdw blurRad="127000" dist="50800" dir="2700000" algn="ctr" rotWithShape="0">
                    <a:schemeClr val="accent3">
                      <a:lumMod val="75000"/>
                    </a:schemeClr>
                  </a:outerShdw>
                </a:effectLst>
                <a:cs typeface="Arial" pitchFamily="34" charset="0"/>
              </a:rPr>
              <a:t>Lesson</a:t>
            </a:r>
          </a:p>
        </p:txBody>
      </p:sp>
      <p:sp>
        <p:nvSpPr>
          <p:cNvPr id="16" name="TextBox 15"/>
          <p:cNvSpPr txBox="1"/>
          <p:nvPr/>
        </p:nvSpPr>
        <p:spPr>
          <a:xfrm>
            <a:off x="3200400" y="4953000"/>
            <a:ext cx="5546725" cy="1384995"/>
          </a:xfrm>
          <a:prstGeom prst="rect">
            <a:avLst/>
          </a:prstGeom>
        </p:spPr>
        <p:txBody>
          <a:bodyPr>
            <a:spAutoFit/>
          </a:bodyPr>
          <a:lstStyle/>
          <a:p>
            <a:pPr marL="801688" lvl="1" indent="-344488">
              <a:buClr>
                <a:schemeClr val="tx1"/>
              </a:buClr>
              <a:buSzPct val="98000"/>
              <a:buFont typeface="Calibri" pitchFamily="34" charset="0"/>
              <a:buChar char="•"/>
              <a:defRPr/>
            </a:pPr>
            <a:r>
              <a:rPr lang="en-US" sz="2800" dirty="0">
                <a:latin typeface="+mn-lt"/>
                <a:cs typeface="+mn-cs"/>
              </a:rPr>
              <a:t>Communication between classroom observation and post-conference</a:t>
            </a:r>
          </a:p>
        </p:txBody>
      </p:sp>
    </p:spTree>
    <p:custDataLst>
      <p:tags r:id="rId1"/>
    </p:custDataLst>
    <p:extLst>
      <p:ext uri="{BB962C8B-B14F-4D97-AF65-F5344CB8AC3E}">
        <p14:creationId xmlns:p14="http://schemas.microsoft.com/office/powerpoint/2010/main" val="12623682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500"/>
                                        <p:tgtEl>
                                          <p:spTgt spid="12"/>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Left)">
                                      <p:cBhvr>
                                        <p:cTn id="24" dur="500"/>
                                        <p:tgtEl>
                                          <p:spTgt spid="1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xit" presetSubtype="0" fill="hold" grpId="1" nodeType="withEffect">
                                  <p:stCondLst>
                                    <p:cond delay="0"/>
                                  </p:stCondLst>
                                  <p:childTnLst>
                                    <p:animEffect transition="out" filter="fade">
                                      <p:cBhvr>
                                        <p:cTn id="36" dur="1000"/>
                                        <p:tgtEl>
                                          <p:spTgt spid="12"/>
                                        </p:tgtEl>
                                      </p:cBhvr>
                                    </p:animEffect>
                                    <p:set>
                                      <p:cBhvr>
                                        <p:cTn id="3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a:t>
            </a:r>
          </a:p>
        </p:txBody>
      </p:sp>
      <p:sp>
        <p:nvSpPr>
          <p:cNvPr id="10" name="TextBox 9"/>
          <p:cNvSpPr txBox="1"/>
          <p:nvPr/>
        </p:nvSpPr>
        <p:spPr>
          <a:xfrm>
            <a:off x="457200" y="1524000"/>
            <a:ext cx="5168900"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schemeClr val="bg1"/>
                  </a:outerShdw>
                </a:effectLst>
                <a:latin typeface="+mn-lt"/>
                <a:cs typeface="+mn-cs"/>
              </a:rPr>
              <a:t>What do you view as the purpose for a pre-conference?</a:t>
            </a:r>
          </a:p>
        </p:txBody>
      </p:sp>
      <p:sp>
        <p:nvSpPr>
          <p:cNvPr id="13" name="TextBox 12"/>
          <p:cNvSpPr txBox="1"/>
          <p:nvPr/>
        </p:nvSpPr>
        <p:spPr>
          <a:xfrm>
            <a:off x="457200" y="3897052"/>
            <a:ext cx="5373688"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schemeClr val="bg1"/>
                  </a:outerShdw>
                </a:effectLst>
                <a:latin typeface="+mn-lt"/>
                <a:cs typeface="+mn-cs"/>
              </a:rPr>
              <a:t>What are the benefits for you, the teacher? </a:t>
            </a:r>
          </a:p>
        </p:txBody>
      </p:sp>
      <p:sp>
        <p:nvSpPr>
          <p:cNvPr id="9" name="TextBox 8"/>
          <p:cNvSpPr txBox="1"/>
          <p:nvPr/>
        </p:nvSpPr>
        <p:spPr>
          <a:xfrm>
            <a:off x="6121400" y="1447800"/>
            <a:ext cx="2667000" cy="1008790"/>
          </a:xfrm>
          <a:prstGeom prst="rect">
            <a:avLst/>
          </a:prstGeom>
          <a:noFill/>
          <a:effectLst/>
        </p:spPr>
        <p:txBody>
          <a:bodyPr wrap="none" anchor="ctr">
            <a:scene3d>
              <a:camera prst="orthographicFront">
                <a:rot lat="0" lon="0" rev="0"/>
              </a:camera>
              <a:lightRig rig="threePt" dir="t"/>
            </a:scene3d>
            <a:sp3d extrusionH="57150" contourW="12700" prstMaterial="matte">
              <a:bevelT w="107950" h="57150"/>
              <a:bevelB h="38100"/>
              <a:extrusionClr>
                <a:schemeClr val="accent1">
                  <a:lumMod val="20000"/>
                  <a:lumOff val="80000"/>
                </a:schemeClr>
              </a:extrusionClr>
              <a:contourClr>
                <a:schemeClr val="accent1">
                  <a:lumMod val="75000"/>
                </a:schemeClr>
              </a:contourClr>
            </a:sp3d>
          </a:bodyPr>
          <a:lstStyle/>
          <a:p>
            <a:pPr algn="ctr" eaLnBrk="0" hangingPunct="0">
              <a:defRPr/>
            </a:pPr>
            <a:r>
              <a:rPr lang="en-US" sz="7200" b="1" dirty="0">
                <a:ln cmpd="sng">
                  <a:noFill/>
                </a:ln>
                <a:gradFill>
                  <a:gsLst>
                    <a:gs pos="0">
                      <a:schemeClr val="accent1">
                        <a:lumMod val="60000"/>
                        <a:lumOff val="40000"/>
                      </a:schemeClr>
                    </a:gs>
                    <a:gs pos="50000">
                      <a:schemeClr val="accent1">
                        <a:lumMod val="75000"/>
                      </a:schemeClr>
                    </a:gs>
                    <a:gs pos="100000">
                      <a:schemeClr val="accent1">
                        <a:lumMod val="75000"/>
                      </a:schemeClr>
                    </a:gs>
                  </a:gsLst>
                  <a:lin ang="5400000" scaled="0"/>
                </a:gradFill>
                <a:effectLst>
                  <a:outerShdw blurRad="88900" dist="50800" dir="5400000" algn="ctr" rotWithShape="0">
                    <a:schemeClr val="bg1"/>
                  </a:outerShdw>
                </a:effectLst>
                <a:cs typeface="+mn-cs"/>
              </a:rPr>
              <a:t>3:00</a:t>
            </a:r>
          </a:p>
        </p:txBody>
      </p:sp>
      <p:pic>
        <p:nvPicPr>
          <p:cNvPr id="8"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86848" y="3897052"/>
            <a:ext cx="244475" cy="244475"/>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custDataLst>
      <p:tags r:id="rId1"/>
    </p:custDataLst>
    <p:extLst>
      <p:ext uri="{BB962C8B-B14F-4D97-AF65-F5344CB8AC3E}">
        <p14:creationId xmlns:p14="http://schemas.microsoft.com/office/powerpoint/2010/main" val="59341428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80000"/>
                                        <p:tgtEl>
                                          <p:spTgt spid="12"/>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1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Purpose of the Pre-Conferences</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10" name="TextBox 9"/>
          <p:cNvSpPr txBox="1"/>
          <p:nvPr/>
        </p:nvSpPr>
        <p:spPr>
          <a:xfrm>
            <a:off x="457200" y="1371600"/>
            <a:ext cx="8534400" cy="4401205"/>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n-lt"/>
              </a:rPr>
              <a:t>To provide the teacher with an opportunity to share his/her thought process in developing the lesson/plan and provide additional details about the upcoming observation.</a:t>
            </a:r>
          </a:p>
          <a:p>
            <a:pPr marL="457200" indent="-457200">
              <a:buFont typeface="Arial" panose="020B0604020202020204" pitchFamily="34" charset="0"/>
              <a:buChar char="•"/>
            </a:pPr>
            <a:r>
              <a:rPr lang="en-US" sz="2800" dirty="0">
                <a:latin typeface="+mn-lt"/>
              </a:rPr>
              <a:t>To clarify expectations for teacher and student performance.  </a:t>
            </a:r>
          </a:p>
          <a:p>
            <a:pPr marL="457200" indent="-457200">
              <a:buFont typeface="Arial" panose="020B0604020202020204" pitchFamily="34" charset="0"/>
              <a:buChar char="•"/>
            </a:pPr>
            <a:r>
              <a:rPr lang="en-US" sz="2800" dirty="0">
                <a:latin typeface="+mn-lt"/>
              </a:rPr>
              <a:t>To provide the appraiser with information about the lesson observation and criteria that may not be directly observable. </a:t>
            </a:r>
          </a:p>
          <a:p>
            <a:r>
              <a:rPr lang="en-US" sz="2800" dirty="0"/>
              <a:t>	</a:t>
            </a:r>
          </a:p>
        </p:txBody>
      </p:sp>
    </p:spTree>
    <p:custDataLst>
      <p:tags r:id="rId1"/>
    </p:custDataLst>
    <p:extLst>
      <p:ext uri="{BB962C8B-B14F-4D97-AF65-F5344CB8AC3E}">
        <p14:creationId xmlns:p14="http://schemas.microsoft.com/office/powerpoint/2010/main" val="284305666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View a Lesson</a:t>
            </a:r>
          </a:p>
        </p:txBody>
      </p:sp>
      <p:sp>
        <p:nvSpPr>
          <p:cNvPr id="3" name="TextBox 2"/>
          <p:cNvSpPr txBox="1"/>
          <p:nvPr/>
        </p:nvSpPr>
        <p:spPr>
          <a:xfrm>
            <a:off x="228600" y="1447800"/>
            <a:ext cx="3657600" cy="4832092"/>
          </a:xfrm>
          <a:prstGeom prst="rect">
            <a:avLst/>
          </a:prstGeom>
          <a:noFill/>
        </p:spPr>
        <p:txBody>
          <a:bodyPr wrap="square" rtlCol="0">
            <a:spAutoFit/>
          </a:bodyPr>
          <a:lstStyle/>
          <a:p>
            <a:pPr>
              <a:buFont typeface="Arial" pitchFamily="34" charset="0"/>
              <a:buChar char="•"/>
            </a:pPr>
            <a:r>
              <a:rPr lang="en-US" sz="2800" dirty="0">
                <a:latin typeface="+mj-lt"/>
              </a:rPr>
              <a:t> We will now watch a lesson.</a:t>
            </a:r>
          </a:p>
          <a:p>
            <a:pPr>
              <a:buFont typeface="Arial" pitchFamily="34" charset="0"/>
              <a:buChar char="•"/>
            </a:pPr>
            <a:endParaRPr lang="en-US" sz="2800" dirty="0">
              <a:latin typeface="+mj-lt"/>
            </a:endParaRPr>
          </a:p>
          <a:p>
            <a:pPr>
              <a:buFont typeface="Arial" pitchFamily="34" charset="0"/>
              <a:buChar char="•"/>
            </a:pPr>
            <a:r>
              <a:rPr lang="en-US" sz="2800" dirty="0">
                <a:latin typeface="+mj-lt"/>
              </a:rPr>
              <a:t> Assume you are the appraiser. </a:t>
            </a:r>
          </a:p>
          <a:p>
            <a:pPr>
              <a:buFont typeface="Arial" pitchFamily="34" charset="0"/>
              <a:buChar char="•"/>
            </a:pPr>
            <a:endParaRPr lang="en-US" sz="2800" dirty="0">
              <a:latin typeface="+mj-lt"/>
            </a:endParaRPr>
          </a:p>
          <a:p>
            <a:pPr>
              <a:buFont typeface="Arial" pitchFamily="34" charset="0"/>
              <a:buChar char="•"/>
            </a:pPr>
            <a:r>
              <a:rPr lang="en-US" sz="2800" dirty="0">
                <a:latin typeface="+mj-lt"/>
              </a:rPr>
              <a:t>What is your task as an appraiser during the lesson?</a:t>
            </a:r>
          </a:p>
          <a:p>
            <a:pPr>
              <a:buFont typeface="Arial" pitchFamily="34" charset="0"/>
              <a:buChar char="•"/>
            </a:pPr>
            <a:endParaRPr lang="en-US" sz="2800" dirty="0">
              <a:latin typeface="+mj-lt"/>
            </a:endParaRPr>
          </a:p>
          <a:p>
            <a:pPr>
              <a:buFont typeface="Arial" pitchFamily="34" charset="0"/>
              <a:buChar char="•"/>
            </a:pPr>
            <a:endParaRPr lang="en-US" sz="2800" dirty="0">
              <a:latin typeface="+mj-lt"/>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114800" y="2133600"/>
            <a:ext cx="4573808" cy="3061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812073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Scripting the Lesson Reminders</a:t>
            </a:r>
            <a:endParaRPr kumimoji="0" lang="en-US" sz="3000" b="1" i="0" u="none" strike="noStrike" kern="1200" cap="none" spc="0" normalizeH="0" baseline="0" noProof="0" dirty="0">
              <a:ln w="22225">
                <a:noFill/>
                <a:prstDash val="solid"/>
              </a:ln>
              <a:solidFill>
                <a:schemeClr val="tx1"/>
              </a:solidFill>
              <a:effectLst/>
              <a:uLnTx/>
              <a:uFillTx/>
              <a:latin typeface="+mn-lt"/>
              <a:ea typeface="+mn-ea"/>
              <a:cs typeface="+mn-cs"/>
            </a:endParaRPr>
          </a:p>
        </p:txBody>
      </p:sp>
      <p:sp>
        <p:nvSpPr>
          <p:cNvPr id="5" name="Rectangle 4"/>
          <p:cNvSpPr/>
          <p:nvPr/>
        </p:nvSpPr>
        <p:spPr>
          <a:xfrm>
            <a:off x="0" y="1447800"/>
            <a:ext cx="9067800" cy="3339376"/>
          </a:xfrm>
          <a:prstGeom prst="rect">
            <a:avLst/>
          </a:prstGeom>
        </p:spPr>
        <p:txBody>
          <a:bodyPr wrap="square">
            <a:spAutoFit/>
          </a:bodyPr>
          <a:lstStyle/>
          <a:p>
            <a:pPr algn="ctr"/>
            <a:r>
              <a:rPr lang="en-US" sz="2800" dirty="0"/>
              <a:t>What does the teacher say?</a:t>
            </a:r>
          </a:p>
          <a:p>
            <a:pPr algn="ctr"/>
            <a:r>
              <a:rPr lang="en-US" sz="2800" dirty="0"/>
              <a:t>What does the teacher do? </a:t>
            </a:r>
          </a:p>
          <a:p>
            <a:pPr algn="ctr"/>
            <a:r>
              <a:rPr lang="en-US" sz="2800" dirty="0"/>
              <a:t>What do the students say?</a:t>
            </a:r>
          </a:p>
          <a:p>
            <a:pPr algn="ctr"/>
            <a:r>
              <a:rPr lang="en-US" sz="2800" dirty="0"/>
              <a:t>What do the students do? </a:t>
            </a:r>
          </a:p>
          <a:p>
            <a:pPr marL="687387" lvl="2" indent="0" algn="ctr">
              <a:spcBef>
                <a:spcPts val="600"/>
              </a:spcBef>
              <a:buNone/>
              <a:defRPr/>
            </a:pPr>
            <a:endParaRPr lang="en-US" sz="2800" dirty="0"/>
          </a:p>
          <a:p>
            <a:pPr marL="687387" lvl="2" indent="0" algn="ctr">
              <a:spcBef>
                <a:spcPts val="600"/>
              </a:spcBef>
              <a:buNone/>
              <a:defRPr/>
            </a:pPr>
            <a:r>
              <a:rPr lang="en-US" sz="2800" dirty="0"/>
              <a:t>- Copy wording from visuals used during the lesson.</a:t>
            </a:r>
          </a:p>
          <a:p>
            <a:pPr marL="687387" lvl="2" indent="0" algn="ctr">
              <a:spcBef>
                <a:spcPts val="600"/>
              </a:spcBef>
              <a:buNone/>
              <a:defRPr/>
            </a:pPr>
            <a:r>
              <a:rPr lang="en-US" sz="2800" dirty="0"/>
              <a:t> - Record time segments of lesson. </a:t>
            </a:r>
          </a:p>
        </p:txBody>
      </p:sp>
    </p:spTree>
    <p:custDataLst>
      <p:tags r:id="rId1"/>
    </p:custDataLst>
    <p:extLst>
      <p:ext uri="{BB962C8B-B14F-4D97-AF65-F5344CB8AC3E}">
        <p14:creationId xmlns:p14="http://schemas.microsoft.com/office/powerpoint/2010/main" val="717049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w="22225">
                  <a:noFill/>
                  <a:prstDash val="solid"/>
                </a:ln>
                <a:solidFill>
                  <a:schemeClr val="bg1"/>
                </a:solidFill>
                <a:effectLst/>
                <a:uLnTx/>
                <a:uFillTx/>
                <a:latin typeface="+mn-lt"/>
                <a:ea typeface="+mn-ea"/>
                <a:cs typeface="+mn-cs"/>
              </a:rPr>
              <a:t>View High School English Honors Lesson Video</a:t>
            </a:r>
          </a:p>
        </p:txBody>
      </p:sp>
      <p:pic>
        <p:nvPicPr>
          <p:cNvPr id="2" name="Picture 1" descr="Screen capture from the video titled &quot;12th Grade - 56a. Honors English (Making Inferences) Lesson Video&quot; ">
            <a:hlinkClick r:id="rId4"/>
          </p:cNvPr>
          <p:cNvPicPr>
            <a:picLocks noChangeAspect="1"/>
          </p:cNvPicPr>
          <p:nvPr/>
        </p:nvPicPr>
        <p:blipFill rotWithShape="1">
          <a:blip r:embed="rId5"/>
          <a:srcRect l="9375" t="27314" r="10625" b="4688"/>
          <a:stretch/>
        </p:blipFill>
        <p:spPr>
          <a:xfrm>
            <a:off x="1636117" y="1600200"/>
            <a:ext cx="6060083" cy="4120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867078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Observation of Classroom Instruction</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4" name="Rectangle 3"/>
          <p:cNvSpPr/>
          <p:nvPr/>
        </p:nvSpPr>
        <p:spPr>
          <a:xfrm>
            <a:off x="212651" y="1371600"/>
            <a:ext cx="8782494" cy="4513030"/>
          </a:xfrm>
          <a:prstGeom prst="rect">
            <a:avLst/>
          </a:prstGeom>
        </p:spPr>
        <p:txBody>
          <a:bodyPr wrap="square">
            <a:spAutoFit/>
          </a:bodyPr>
          <a:lstStyle/>
          <a:p>
            <a:pPr marL="342900" indent="-342900">
              <a:lnSpc>
                <a:spcPct val="90000"/>
              </a:lnSpc>
              <a:spcBef>
                <a:spcPts val="1200"/>
              </a:spcBef>
              <a:spcAft>
                <a:spcPts val="600"/>
              </a:spcAft>
              <a:buSzPts val="2800"/>
              <a:buFont typeface="Arial" pitchFamily="34" charset="0"/>
              <a:buChar char="•"/>
              <a:defRPr/>
            </a:pPr>
            <a:r>
              <a:rPr lang="en-US" sz="2800" dirty="0">
                <a:latin typeface="+mn-lt"/>
              </a:rPr>
              <a:t>Reflect on the lesson you just viewed and the evidence you collected. </a:t>
            </a:r>
          </a:p>
          <a:p>
            <a:pPr marL="342900" indent="-342900">
              <a:lnSpc>
                <a:spcPct val="90000"/>
              </a:lnSpc>
              <a:spcBef>
                <a:spcPts val="1200"/>
              </a:spcBef>
              <a:spcAft>
                <a:spcPts val="600"/>
              </a:spcAft>
              <a:buSzPts val="2800"/>
              <a:buFont typeface="Arial" pitchFamily="34" charset="0"/>
              <a:buChar char="•"/>
              <a:defRPr/>
            </a:pPr>
            <a:r>
              <a:rPr lang="en-US" sz="2800" dirty="0">
                <a:latin typeface="+mn-lt"/>
              </a:rPr>
              <a:t>Based on the evidence, do you view this teacher’s </a:t>
            </a:r>
            <a:r>
              <a:rPr lang="en-US" sz="2800" dirty="0">
                <a:solidFill>
                  <a:srgbClr val="000000"/>
                </a:solidFill>
                <a:latin typeface="+mn-lt"/>
              </a:rPr>
              <a:t>instruction </a:t>
            </a:r>
            <a:r>
              <a:rPr lang="en-US" sz="2800" b="1" dirty="0">
                <a:solidFill>
                  <a:schemeClr val="tx2">
                    <a:lumMod val="60000"/>
                    <a:lumOff val="40000"/>
                  </a:schemeClr>
                </a:solidFill>
                <a:latin typeface="+mn-lt"/>
              </a:rPr>
              <a:t>‘Proficient’, ‘Above proficient’, or ‘Below proficient’ ? </a:t>
            </a:r>
          </a:p>
          <a:p>
            <a:pPr marL="342900" indent="-342900">
              <a:lnSpc>
                <a:spcPct val="90000"/>
              </a:lnSpc>
              <a:spcBef>
                <a:spcPts val="1200"/>
              </a:spcBef>
              <a:spcAft>
                <a:spcPts val="600"/>
              </a:spcAft>
              <a:buSzPts val="2800"/>
              <a:buFont typeface="Arial" pitchFamily="34" charset="0"/>
              <a:buChar char="•"/>
              <a:defRPr/>
            </a:pPr>
            <a:r>
              <a:rPr lang="en-US" sz="2800" dirty="0">
                <a:latin typeface="+mn-lt"/>
              </a:rPr>
              <a:t>A thumbs up is above proficient, a thumbs down is below proficient, and in the middle is proficient.</a:t>
            </a:r>
          </a:p>
          <a:p>
            <a:pPr>
              <a:lnSpc>
                <a:spcPct val="90000"/>
              </a:lnSpc>
              <a:spcBef>
                <a:spcPts val="1200"/>
              </a:spcBef>
              <a:spcAft>
                <a:spcPts val="600"/>
              </a:spcAft>
              <a:buClr>
                <a:schemeClr val="accent1"/>
              </a:buClr>
              <a:buSzPts val="2800"/>
              <a:defRPr/>
            </a:pPr>
            <a:endParaRPr lang="en-US" sz="2800" dirty="0">
              <a:effectLst>
                <a:outerShdw blurRad="50800" dist="50800" dir="5400000" algn="ctr" rotWithShape="0">
                  <a:schemeClr val="bg1"/>
                </a:outerShdw>
              </a:effectLst>
            </a:endParaRPr>
          </a:p>
          <a:p>
            <a:pPr marL="342900" indent="-342900">
              <a:lnSpc>
                <a:spcPct val="90000"/>
              </a:lnSpc>
              <a:spcBef>
                <a:spcPts val="1200"/>
              </a:spcBef>
              <a:spcAft>
                <a:spcPts val="600"/>
              </a:spcAft>
              <a:buClr>
                <a:schemeClr val="accent1"/>
              </a:buClr>
              <a:buSzPts val="2800"/>
              <a:defRPr/>
            </a:pPr>
            <a:endParaRPr lang="en-US" sz="2800" dirty="0">
              <a:effectLst>
                <a:outerShdw blurRad="50800" dist="50800" dir="5400000" algn="ctr" rotWithShape="0">
                  <a:schemeClr val="bg1"/>
                </a:outerShdw>
              </a:effectLst>
            </a:endParaRPr>
          </a:p>
        </p:txBody>
      </p:sp>
    </p:spTree>
    <p:custDataLst>
      <p:tags r:id="rId1"/>
    </p:custDataLst>
    <p:extLst>
      <p:ext uri="{BB962C8B-B14F-4D97-AF65-F5344CB8AC3E}">
        <p14:creationId xmlns:p14="http://schemas.microsoft.com/office/powerpoint/2010/main" val="3419888011"/>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Categorizing Evidence (We do)</a:t>
            </a:r>
          </a:p>
        </p:txBody>
      </p:sp>
      <p:sp>
        <p:nvSpPr>
          <p:cNvPr id="13" name="TextBox 12"/>
          <p:cNvSpPr txBox="1"/>
          <p:nvPr/>
        </p:nvSpPr>
        <p:spPr>
          <a:xfrm>
            <a:off x="457200" y="1295400"/>
            <a:ext cx="8102600" cy="868363"/>
          </a:xfrm>
          <a:prstGeom prst="rect">
            <a:avLst/>
          </a:prstGeom>
          <a:noFill/>
        </p:spPr>
        <p:txBody>
          <a:bodyPr>
            <a:spAutoFit/>
          </a:bodyPr>
          <a:lstStyle/>
          <a:p>
            <a:pPr>
              <a:lnSpc>
                <a:spcPct val="90000"/>
              </a:lnSpc>
              <a:spcBef>
                <a:spcPts val="0"/>
              </a:spcBef>
              <a:spcAft>
                <a:spcPts val="700"/>
              </a:spcAft>
              <a:defRPr/>
            </a:pPr>
            <a:r>
              <a:rPr lang="en-US" sz="2800" b="1" dirty="0">
                <a:solidFill>
                  <a:prstClr val="black"/>
                </a:solidFill>
                <a:latin typeface="Calibri"/>
              </a:rPr>
              <a:t>Using the template provided, we will categorize evidence for: </a:t>
            </a:r>
          </a:p>
        </p:txBody>
      </p:sp>
      <p:sp>
        <p:nvSpPr>
          <p:cNvPr id="12" name="Rectangle 3"/>
          <p:cNvSpPr txBox="1">
            <a:spLocks noChangeArrowheads="1"/>
          </p:cNvSpPr>
          <p:nvPr/>
        </p:nvSpPr>
        <p:spPr>
          <a:xfrm>
            <a:off x="457200" y="2189163"/>
            <a:ext cx="8686800" cy="4161367"/>
          </a:xfrm>
          <a:prstGeom prst="rect">
            <a:avLst/>
          </a:prstGeom>
        </p:spPr>
        <p:txBody>
          <a:bodyPr>
            <a:noAutofit/>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571654" lvl="2" indent="0">
              <a:buFont typeface="Arial" charset="0"/>
              <a:buChar char="•"/>
            </a:pPr>
            <a:r>
              <a:rPr lang="en-US" altLang="en-US" sz="2400" dirty="0"/>
              <a:t>Achieving Expectations (2.1)</a:t>
            </a:r>
          </a:p>
          <a:p>
            <a:pPr marL="571654" lvl="2" indent="0">
              <a:buFont typeface="Arial" charset="0"/>
              <a:buChar char="•"/>
            </a:pPr>
            <a:r>
              <a:rPr lang="en-US" altLang="en-US" sz="2400" dirty="0"/>
              <a:t>Content Knowledge and Expertise (2.2) </a:t>
            </a:r>
          </a:p>
          <a:p>
            <a:pPr marL="571654" lvl="2" indent="0">
              <a:buFont typeface="Arial" charset="0"/>
              <a:buChar char="•"/>
            </a:pPr>
            <a:r>
              <a:rPr lang="en-US" altLang="en-US" sz="2400" dirty="0"/>
              <a:t>Differentiation (2.4)</a:t>
            </a:r>
          </a:p>
          <a:p>
            <a:pPr marL="571654" lvl="2" indent="0">
              <a:buFont typeface="Arial" charset="0"/>
              <a:buChar char="•"/>
            </a:pPr>
            <a:r>
              <a:rPr lang="en-US" altLang="en-US" sz="2400" dirty="0"/>
              <a:t>Monitor and Adjust (2.5) </a:t>
            </a:r>
          </a:p>
          <a:p>
            <a:pPr marL="571654" lvl="2" indent="0">
              <a:buFont typeface="Arial" charset="0"/>
              <a:buChar char="•"/>
            </a:pPr>
            <a:r>
              <a:rPr lang="en-US" altLang="en-US" sz="2400" dirty="0"/>
              <a:t>Classroom Environment, Routines and Procedures (3.2) </a:t>
            </a:r>
          </a:p>
          <a:p>
            <a:pPr fontAlgn="auto">
              <a:buFont typeface="Arial" panose="020B0604020202020204" pitchFamily="34" charset="0"/>
              <a:buChar char="•"/>
              <a:defRPr/>
            </a:pPr>
            <a:r>
              <a:rPr lang="en-US" sz="2400" dirty="0"/>
              <a:t>First, categorize your evidence as a table group.</a:t>
            </a:r>
          </a:p>
          <a:p>
            <a:pPr fontAlgn="auto">
              <a:buFont typeface="Arial" panose="020B0604020202020204" pitchFamily="34" charset="0"/>
              <a:buChar char="•"/>
              <a:defRPr/>
            </a:pPr>
            <a:r>
              <a:rPr lang="en-US" sz="2400" dirty="0"/>
              <a:t>Then, based on the evidence and the rubric, assign ratings to the dimension. </a:t>
            </a:r>
          </a:p>
          <a:p>
            <a:pPr fontAlgn="auto">
              <a:buFont typeface="Arial" panose="020B0604020202020204" pitchFamily="34" charset="0"/>
              <a:buChar char="•"/>
              <a:defRPr/>
            </a:pPr>
            <a:r>
              <a:rPr lang="en-US" sz="2400" dirty="0"/>
              <a:t>You will have 10 minutes to complete the activity. </a:t>
            </a:r>
          </a:p>
          <a:p>
            <a:pPr fontAlgn="auto">
              <a:buFont typeface="Arial" panose="020B0604020202020204" pitchFamily="34" charset="0"/>
              <a:buChar char="•"/>
              <a:defRPr/>
            </a:pPr>
            <a:endParaRPr lang="en-US" sz="2800" b="1" dirty="0"/>
          </a:p>
          <a:p>
            <a:pPr fontAlgn="auto">
              <a:buFont typeface="Arial" panose="020B0604020202020204" pitchFamily="34" charset="0"/>
              <a:buChar char="•"/>
              <a:defRPr/>
            </a:pPr>
            <a:endParaRPr lang="en-US" sz="2000" b="1" dirty="0"/>
          </a:p>
        </p:txBody>
      </p:sp>
    </p:spTree>
    <p:custDataLst>
      <p:tags r:id="rId1"/>
    </p:custDataLst>
    <p:extLst>
      <p:ext uri="{BB962C8B-B14F-4D97-AF65-F5344CB8AC3E}">
        <p14:creationId xmlns:p14="http://schemas.microsoft.com/office/powerpoint/2010/main" val="33729790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9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9000" fill="hold"/>
                                        <p:tgtEl>
                                          <p:spTgt spid="1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9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9000" fill="hold"/>
                                        <p:tgtEl>
                                          <p:spTgt spid="1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9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90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9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90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9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9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accel="50000" decel="5000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9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9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 calcmode="lin" valueType="num">
                                      <p:cBhvr additive="base">
                                        <p:cTn id="40" dur="59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1" dur="59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 calcmode="lin" valueType="num">
                                      <p:cBhvr additive="base">
                                        <p:cTn id="46" dur="59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7" dur="59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It’s a Process, not an Event. </a:t>
            </a:r>
          </a:p>
        </p:txBody>
      </p:sp>
      <p:sp>
        <p:nvSpPr>
          <p:cNvPr id="3" name="Content Placeholder 2"/>
          <p:cNvSpPr>
            <a:spLocks noGrp="1"/>
          </p:cNvSpPr>
          <p:nvPr>
            <p:ph idx="1"/>
          </p:nvPr>
        </p:nvSpPr>
        <p:spPr/>
        <p:txBody>
          <a:bodyPr>
            <a:normAutofit/>
          </a:bodyPr>
          <a:lstStyle/>
          <a:p>
            <a:pPr>
              <a:buFont typeface="Arial" pitchFamily="34" charset="0"/>
              <a:buChar char="•"/>
            </a:pPr>
            <a:r>
              <a:rPr lang="en-US" dirty="0">
                <a:effectLst/>
              </a:rPr>
              <a:t>Overview and Introduction </a:t>
            </a:r>
          </a:p>
          <a:p>
            <a:pPr>
              <a:buFont typeface="Arial" pitchFamily="34" charset="0"/>
              <a:buChar char="•"/>
            </a:pPr>
            <a:r>
              <a:rPr lang="en-US" dirty="0">
                <a:effectLst/>
              </a:rPr>
              <a:t>Public Learners </a:t>
            </a:r>
          </a:p>
          <a:p>
            <a:pPr>
              <a:buFont typeface="Arial" pitchFamily="34" charset="0"/>
              <a:buChar char="•"/>
            </a:pPr>
            <a:r>
              <a:rPr lang="en-US" dirty="0">
                <a:effectLst/>
              </a:rPr>
              <a:t>T-TESS Experts </a:t>
            </a:r>
          </a:p>
        </p:txBody>
      </p:sp>
    </p:spTree>
    <p:custDataLst>
      <p:tags r:id="rId1"/>
    </p:custDataLst>
    <p:extLst>
      <p:ext uri="{BB962C8B-B14F-4D97-AF65-F5344CB8AC3E}">
        <p14:creationId xmlns:p14="http://schemas.microsoft.com/office/powerpoint/2010/main" val="4182612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Whole Group Debrief</a:t>
            </a:r>
          </a:p>
        </p:txBody>
      </p:sp>
      <p:sp>
        <p:nvSpPr>
          <p:cNvPr id="5" name="TextBox 4"/>
          <p:cNvSpPr txBox="1"/>
          <p:nvPr/>
        </p:nvSpPr>
        <p:spPr>
          <a:xfrm>
            <a:off x="152401" y="2514600"/>
            <a:ext cx="3352800"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t>We will debrief</a:t>
            </a:r>
            <a:br>
              <a:rPr lang="en-US" sz="3200" dirty="0"/>
            </a:br>
            <a:r>
              <a:rPr lang="en-US" sz="3200" dirty="0"/>
              <a:t>the evidence as a whole group.</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3733800" y="1905000"/>
            <a:ext cx="5029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24207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Instruction Post-Conference</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p:cNvGraphicFramePr/>
          <p:nvPr>
            <p:extLst>
              <p:ext uri="{D42A27DB-BD31-4B8C-83A1-F6EECF244321}">
                <p14:modId xmlns:p14="http://schemas.microsoft.com/office/powerpoint/2010/main" val="702089117"/>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56517526"/>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35833" t="2500" r="11667"/>
          <a:stretch>
            <a:fillRect/>
          </a:stretch>
        </p:blipFill>
        <p:spPr>
          <a:xfrm>
            <a:off x="5181600" y="1600200"/>
            <a:ext cx="348488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22944"/>
            <a:ext cx="4919133" cy="2677656"/>
          </a:xfrm>
          <a:prstGeom prst="rect">
            <a:avLst/>
          </a:prstGeom>
          <a:noFill/>
        </p:spPr>
        <p:txBody>
          <a:bodyPr wrap="square" rtlCol="0">
            <a:spAutoFit/>
          </a:bodyPr>
          <a:lstStyle/>
          <a:p>
            <a:r>
              <a:rPr lang="en-US" sz="2400" dirty="0"/>
              <a:t>As a classroom teacher, what do you </a:t>
            </a:r>
            <a:r>
              <a:rPr lang="en-US" sz="2400" u="sng" dirty="0"/>
              <a:t>want</a:t>
            </a:r>
            <a:r>
              <a:rPr lang="en-US" sz="2400" dirty="0"/>
              <a:t> from a post-conference?</a:t>
            </a:r>
          </a:p>
          <a:p>
            <a:endParaRPr lang="en-US" sz="2400" dirty="0"/>
          </a:p>
          <a:p>
            <a:r>
              <a:rPr lang="en-US" sz="2400" dirty="0"/>
              <a:t>Using your talking chips/clips, each participant will share two things a classroom teacher should want from a post conference</a:t>
            </a:r>
          </a:p>
        </p:txBody>
      </p:sp>
    </p:spTree>
    <p:custDataLst>
      <p:tags r:id="rId1"/>
    </p:custDataLst>
    <p:extLst>
      <p:ext uri="{BB962C8B-B14F-4D97-AF65-F5344CB8AC3E}">
        <p14:creationId xmlns:p14="http://schemas.microsoft.com/office/powerpoint/2010/main" val="596291438"/>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800600" y="2514600"/>
            <a:ext cx="3976853" cy="2641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33600"/>
            <a:ext cx="4495800" cy="3416320"/>
          </a:xfrm>
          <a:prstGeom prst="rect">
            <a:avLst/>
          </a:prstGeom>
          <a:noFill/>
        </p:spPr>
        <p:txBody>
          <a:bodyPr wrap="square" rtlCol="0">
            <a:spAutoFit/>
          </a:bodyPr>
          <a:lstStyle/>
          <a:p>
            <a:r>
              <a:rPr lang="en-US" sz="2400" dirty="0"/>
              <a:t>As a classroom teacher, what do you </a:t>
            </a:r>
            <a:r>
              <a:rPr lang="en-US" sz="2400" b="1" u="sng" dirty="0"/>
              <a:t>NOT</a:t>
            </a:r>
            <a:r>
              <a:rPr lang="en-US" sz="2400" dirty="0"/>
              <a:t> want from a </a:t>
            </a:r>
          </a:p>
          <a:p>
            <a:r>
              <a:rPr lang="en-US" sz="2400" dirty="0"/>
              <a:t>post-conference? </a:t>
            </a:r>
          </a:p>
          <a:p>
            <a:endParaRPr lang="en-US" sz="2400" dirty="0"/>
          </a:p>
          <a:p>
            <a:r>
              <a:rPr lang="en-US" sz="2400" dirty="0"/>
              <a:t>Using your talking chips/clips, each participant will share two things a classroom teacher should not want from a post conference.</a:t>
            </a:r>
          </a:p>
        </p:txBody>
      </p:sp>
    </p:spTree>
    <p:custDataLst>
      <p:tags r:id="rId1"/>
    </p:custDataLst>
    <p:extLst>
      <p:ext uri="{BB962C8B-B14F-4D97-AF65-F5344CB8AC3E}">
        <p14:creationId xmlns:p14="http://schemas.microsoft.com/office/powerpoint/2010/main" val="2976803679"/>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Objectives: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3815901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a:t>
            </a:r>
          </a:p>
        </p:txBody>
      </p:sp>
      <p:sp>
        <p:nvSpPr>
          <p:cNvPr id="4" name="TextBox 3"/>
          <p:cNvSpPr txBox="1"/>
          <p:nvPr/>
        </p:nvSpPr>
        <p:spPr>
          <a:xfrm>
            <a:off x="152401" y="1417052"/>
            <a:ext cx="8763000" cy="4870564"/>
          </a:xfrm>
          <a:prstGeom prst="rect">
            <a:avLst/>
          </a:prstGeom>
          <a:noFill/>
        </p:spPr>
        <p:txBody>
          <a:bodyPr wrap="square" rtlCol="0">
            <a:spAutoFit/>
          </a:bodyPr>
          <a:lstStyle/>
          <a:p>
            <a:pPr marL="457200" lvl="0" indent="-457200">
              <a:buFont typeface="Wingdings" panose="05000000000000000000" pitchFamily="2" charset="2"/>
              <a:buChar char="ü"/>
            </a:pPr>
            <a:r>
              <a:rPr lang="en-US" sz="1950" dirty="0"/>
              <a:t>"Great teaching is at the core of every quality education system.“</a:t>
            </a:r>
            <a:br>
              <a:rPr lang="en-US" sz="1950" dirty="0"/>
            </a:br>
            <a:r>
              <a:rPr lang="en-US" sz="1950" dirty="0"/>
              <a:t> </a:t>
            </a:r>
          </a:p>
          <a:p>
            <a:pPr marL="457200" lvl="0" indent="-457200">
              <a:buFont typeface="Wingdings" panose="05000000000000000000" pitchFamily="2" charset="2"/>
              <a:buChar char="ü"/>
            </a:pPr>
            <a:r>
              <a:rPr lang="en-US" sz="1950" dirty="0"/>
              <a:t>"Research shows that there is no greater in-school factor than having an outstanding education in the classroom.“</a:t>
            </a:r>
            <a:br>
              <a:rPr lang="en-US" sz="1950" dirty="0"/>
            </a:br>
            <a:r>
              <a:rPr lang="en-US" sz="1950" dirty="0"/>
              <a:t> </a:t>
            </a:r>
          </a:p>
          <a:p>
            <a:pPr marL="457200" lvl="0" indent="-457200">
              <a:buFont typeface="Wingdings" panose="05000000000000000000" pitchFamily="2" charset="2"/>
              <a:buChar char="ü"/>
            </a:pPr>
            <a:r>
              <a:rPr lang="en-US" sz="1950" dirty="0"/>
              <a:t>T-TESS was developed by educators for educators.</a:t>
            </a:r>
            <a:br>
              <a:rPr lang="en-US" sz="1950" dirty="0"/>
            </a:br>
            <a:endParaRPr lang="en-US" sz="1950" dirty="0"/>
          </a:p>
          <a:p>
            <a:pPr marL="457200" lvl="0" indent="-457200">
              <a:buFont typeface="Wingdings" panose="05000000000000000000" pitchFamily="2" charset="2"/>
              <a:buChar char="ü"/>
            </a:pPr>
            <a:r>
              <a:rPr lang="en-US" sz="1950" dirty="0"/>
              <a:t>T-TESS is aligned to research-based, best practices for teaching and learning. </a:t>
            </a:r>
            <a:br>
              <a:rPr lang="en-US" sz="1950" dirty="0"/>
            </a:br>
            <a:endParaRPr lang="en-US" sz="1950" dirty="0"/>
          </a:p>
          <a:p>
            <a:pPr marL="457200" lvl="0" indent="-457200">
              <a:buFont typeface="Wingdings" panose="05000000000000000000" pitchFamily="2" charset="2"/>
              <a:buChar char="ü"/>
            </a:pPr>
            <a:r>
              <a:rPr lang="en-US" sz="1950" dirty="0"/>
              <a:t>The T-TESS Rubric aligns directly with the new Texas Teacher Standards. </a:t>
            </a:r>
            <a:br>
              <a:rPr lang="en-US" sz="1950" dirty="0"/>
            </a:br>
            <a:endParaRPr lang="en-US" sz="1950" dirty="0"/>
          </a:p>
          <a:p>
            <a:pPr marL="457200" lvl="0" indent="-457200">
              <a:buFont typeface="Wingdings" panose="05000000000000000000" pitchFamily="2" charset="2"/>
              <a:buChar char="ü"/>
            </a:pPr>
            <a:r>
              <a:rPr lang="en-US" sz="1950" dirty="0"/>
              <a:t>The T-TESS process provides for actionable, timely feedback, allowing teachers set goals and identify professional development that will lead to refinement in knowledge and skills. </a:t>
            </a:r>
          </a:p>
          <a:p>
            <a:endParaRPr lang="en-US" dirty="0"/>
          </a:p>
        </p:txBody>
      </p:sp>
    </p:spTree>
    <p:custDataLst>
      <p:tags r:id="rId1"/>
    </p:custDataLst>
    <p:extLst>
      <p:ext uri="{BB962C8B-B14F-4D97-AF65-F5344CB8AC3E}">
        <p14:creationId xmlns:p14="http://schemas.microsoft.com/office/powerpoint/2010/main" val="35668684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532263" y="304800"/>
            <a:ext cx="6291617" cy="646331"/>
          </a:xfrm>
          <a:prstGeom prst="rect">
            <a:avLst/>
          </a:prstGeom>
          <a:noFill/>
        </p:spPr>
        <p:txBody>
          <a:bodyPr wrap="square" rtlCol="0">
            <a:spAutoFit/>
          </a:bodyPr>
          <a:lstStyle/>
          <a:p>
            <a:r>
              <a:rPr lang="en-US" sz="3600" b="1" dirty="0">
                <a:solidFill>
                  <a:schemeClr val="bg1"/>
                </a:solidFill>
                <a:latin typeface="+mj-lt"/>
              </a:rPr>
              <a:t>T-TESS   Thoughts…</a:t>
            </a:r>
            <a:endParaRPr lang="en-US" sz="3200" b="1" dirty="0">
              <a:solidFill>
                <a:schemeClr val="bg1"/>
              </a:solidFill>
              <a:latin typeface="+mj-lt"/>
            </a:endParaRPr>
          </a:p>
        </p:txBody>
      </p:sp>
      <p:sp>
        <p:nvSpPr>
          <p:cNvPr id="6"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7" name="TextBox 6"/>
          <p:cNvSpPr txBox="1"/>
          <p:nvPr/>
        </p:nvSpPr>
        <p:spPr>
          <a:xfrm>
            <a:off x="152401" y="1417052"/>
            <a:ext cx="8763000" cy="3431709"/>
          </a:xfrm>
          <a:prstGeom prst="rect">
            <a:avLst/>
          </a:prstGeom>
          <a:noFill/>
        </p:spPr>
        <p:txBody>
          <a:bodyPr wrap="square" rtlCol="0">
            <a:spAutoFit/>
          </a:bodyPr>
          <a:lstStyle/>
          <a:p>
            <a:pPr marL="457200" lvl="0" indent="-457200">
              <a:buFont typeface="Wingdings" panose="05000000000000000000" pitchFamily="2" charset="2"/>
              <a:buChar char="ü"/>
            </a:pPr>
            <a:r>
              <a:rPr lang="en-US" sz="2000" dirty="0"/>
              <a:t>The 'Proficient' performance level is representative of a 'Rock Solid' teacher. </a:t>
            </a:r>
            <a:br>
              <a:rPr lang="en-US" sz="2000" dirty="0"/>
            </a:br>
            <a:endParaRPr lang="en-US" sz="2000" dirty="0"/>
          </a:p>
          <a:p>
            <a:pPr marL="457200" lvl="0" indent="-457200">
              <a:buFont typeface="Wingdings" panose="05000000000000000000" pitchFamily="2" charset="2"/>
              <a:buChar char="ü"/>
            </a:pPr>
            <a:r>
              <a:rPr lang="en-US" sz="2000" dirty="0"/>
              <a:t>There will be some necessary culture shifts to establish a new mind set for the relationship with appraisals and supporting teachers. </a:t>
            </a:r>
            <a:br>
              <a:rPr lang="en-US" sz="2000" dirty="0"/>
            </a:br>
            <a:endParaRPr lang="en-US" sz="2000" dirty="0"/>
          </a:p>
          <a:p>
            <a:pPr marL="457200" lvl="0" indent="-457200">
              <a:buFont typeface="Wingdings" panose="05000000000000000000" pitchFamily="2" charset="2"/>
              <a:buChar char="ü"/>
            </a:pPr>
            <a:r>
              <a:rPr lang="en-US" sz="2000" dirty="0"/>
              <a:t>Everyone in the school community is a public learner. </a:t>
            </a:r>
            <a:br>
              <a:rPr lang="en-US" sz="2000" dirty="0"/>
            </a:br>
            <a:endParaRPr lang="en-US" sz="2000" dirty="0"/>
          </a:p>
          <a:p>
            <a:pPr marL="457200" lvl="0" indent="-457200">
              <a:buFont typeface="Wingdings" panose="05000000000000000000" pitchFamily="2" charset="2"/>
              <a:buChar char="ü"/>
            </a:pPr>
            <a:r>
              <a:rPr lang="en-US" sz="2000" dirty="0"/>
              <a:t>The ultimate outcome is improved student achievement. </a:t>
            </a:r>
          </a:p>
          <a:p>
            <a:pPr lvl="0"/>
            <a:r>
              <a:rPr lang="en-US" sz="1900" dirty="0"/>
              <a:t> </a:t>
            </a:r>
          </a:p>
          <a:p>
            <a:endParaRPr lang="en-US" dirty="0"/>
          </a:p>
        </p:txBody>
      </p:sp>
    </p:spTree>
    <p:custDataLst>
      <p:tags r:id="rId1"/>
    </p:custDataLst>
    <p:extLst>
      <p:ext uri="{BB962C8B-B14F-4D97-AF65-F5344CB8AC3E}">
        <p14:creationId xmlns:p14="http://schemas.microsoft.com/office/powerpoint/2010/main" val="624073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Here’s What…So What…Now What…</a:t>
            </a:r>
          </a:p>
        </p:txBody>
      </p:sp>
      <p:graphicFrame>
        <p:nvGraphicFramePr>
          <p:cNvPr id="4" name="Diagram 3" descr="Image displaying the following:&#10;&#10;- Here's What... (T-TESS Key Points)&#10;- So What... (So, what are your &quot;take-away&quot; points?)&#10;- Now What... (Now, what do you need?) "/>
          <p:cNvGraphicFramePr/>
          <p:nvPr>
            <p:extLst>
              <p:ext uri="{D42A27DB-BD31-4B8C-83A1-F6EECF244321}">
                <p14:modId xmlns:p14="http://schemas.microsoft.com/office/powerpoint/2010/main" val="1154492973"/>
              </p:ext>
            </p:extLst>
          </p:nvPr>
        </p:nvGraphicFramePr>
        <p:xfrm>
          <a:off x="762000" y="1295400"/>
          <a:ext cx="7848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7459515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dirty="0"/>
              <a:t>For more resources please visit our website:</a:t>
            </a:r>
          </a:p>
          <a:p>
            <a:pPr algn="ctr"/>
            <a:r>
              <a:rPr lang="en-US" sz="4400" b="1" dirty="0"/>
              <a:t>  </a:t>
            </a:r>
          </a:p>
          <a:p>
            <a:pPr algn="ctr"/>
            <a:r>
              <a:rPr lang="en-US" sz="4400" b="1" dirty="0">
                <a:hlinkClick r:id="rId4"/>
              </a:rPr>
              <a:t>TeachforTexas.org</a:t>
            </a:r>
            <a:r>
              <a:rPr lang="en-US" sz="4400" b="1" dirty="0"/>
              <a:t> </a:t>
            </a:r>
          </a:p>
        </p:txBody>
      </p:sp>
    </p:spTree>
    <p:custDataLst>
      <p:tags r:id="rId1"/>
    </p:custDataLst>
    <p:extLst>
      <p:ext uri="{BB962C8B-B14F-4D97-AF65-F5344CB8AC3E}">
        <p14:creationId xmlns:p14="http://schemas.microsoft.com/office/powerpoint/2010/main" val="188791230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C00000"/>
                </a:solidFill>
              </a:rPr>
              <a:t>New!</a:t>
            </a:r>
          </a:p>
        </p:txBody>
      </p:sp>
      <p:sp>
        <p:nvSpPr>
          <p:cNvPr id="6" name="Rectangle 5"/>
          <p:cNvSpPr/>
          <p:nvPr/>
        </p:nvSpPr>
        <p:spPr>
          <a:xfrm>
            <a:off x="533400" y="1378734"/>
            <a:ext cx="8420100" cy="1200329"/>
          </a:xfrm>
          <a:prstGeom prst="rect">
            <a:avLst/>
          </a:prstGeom>
        </p:spPr>
        <p:txBody>
          <a:bodyPr wrap="square">
            <a:spAutoFit/>
          </a:bodyPr>
          <a:lstStyle/>
          <a:p>
            <a:pPr>
              <a:buFont typeface="Arial" pitchFamily="34" charset="0"/>
              <a:buChar char="•"/>
            </a:pPr>
            <a:r>
              <a:rPr lang="en-US" sz="2400" dirty="0">
                <a:latin typeface="+mn-lt"/>
              </a:rPr>
              <a:t>149.1001 – Purpose: The standards identified in this section are performance standards to be </a:t>
            </a:r>
            <a:r>
              <a:rPr lang="en-US" sz="2400" b="1" u="sng" dirty="0">
                <a:latin typeface="+mn-lt"/>
              </a:rPr>
              <a:t>used to inform the training, appraisal, and professional development of teachers</a:t>
            </a:r>
            <a:r>
              <a:rPr lang="en-US" sz="2400" dirty="0">
                <a:latin typeface="+mn-lt"/>
              </a:rPr>
              <a:t>. </a:t>
            </a:r>
          </a:p>
        </p:txBody>
      </p:sp>
      <p:sp>
        <p:nvSpPr>
          <p:cNvPr id="3" name="Content Placeholder 2"/>
          <p:cNvSpPr>
            <a:spLocks noGrp="1"/>
          </p:cNvSpPr>
          <p:nvPr>
            <p:ph idx="1"/>
          </p:nvPr>
        </p:nvSpPr>
        <p:spPr>
          <a:xfrm>
            <a:off x="533400" y="2667000"/>
            <a:ext cx="8229600" cy="3200400"/>
          </a:xfrm>
          <a:solidFill>
            <a:schemeClr val="bg1">
              <a:lumMod val="85000"/>
            </a:schemeClr>
          </a:solidFill>
          <a:ln w="22225" cmpd="dbl">
            <a:solidFill>
              <a:schemeClr val="tx2">
                <a:lumMod val="75000"/>
              </a:schemeClr>
            </a:solidFill>
            <a:prstDash val="solid"/>
          </a:ln>
        </p:spPr>
        <p:txBody>
          <a:bodyPr>
            <a:normAutofit/>
          </a:bodyPr>
          <a:lstStyle/>
          <a:p>
            <a:pPr>
              <a:buFont typeface="Arial" pitchFamily="34" charset="0"/>
              <a:buChar char="•"/>
            </a:pPr>
            <a:r>
              <a:rPr lang="en-US" sz="2400" dirty="0">
                <a:effectLst/>
              </a:rPr>
              <a:t>Six (6) Standards </a:t>
            </a:r>
          </a:p>
          <a:p>
            <a:pPr lvl="1">
              <a:buFont typeface="Arial" pitchFamily="34" charset="0"/>
              <a:buChar char="•"/>
            </a:pPr>
            <a:r>
              <a:rPr lang="en-US" sz="2400" dirty="0">
                <a:effectLst/>
              </a:rPr>
              <a:t>Standard 1: Instructional Planning and Delivery</a:t>
            </a:r>
          </a:p>
          <a:p>
            <a:pPr lvl="1">
              <a:buFont typeface="Arial" pitchFamily="34" charset="0"/>
              <a:buChar char="•"/>
            </a:pPr>
            <a:r>
              <a:rPr lang="en-US" sz="2400" dirty="0">
                <a:effectLst/>
              </a:rPr>
              <a:t>Standard 2: Knowledge of Students and Student Learning</a:t>
            </a:r>
          </a:p>
          <a:p>
            <a:pPr lvl="1">
              <a:buFont typeface="Arial" pitchFamily="34" charset="0"/>
              <a:buChar char="•"/>
            </a:pPr>
            <a:r>
              <a:rPr lang="en-US" sz="2400" dirty="0">
                <a:effectLst/>
              </a:rPr>
              <a:t>Standard 3: Content Knowledge and Expertise</a:t>
            </a:r>
          </a:p>
          <a:p>
            <a:pPr lvl="1">
              <a:buFont typeface="Arial" pitchFamily="34" charset="0"/>
              <a:buChar char="•"/>
            </a:pPr>
            <a:r>
              <a:rPr lang="en-US" sz="2400" dirty="0">
                <a:effectLst/>
              </a:rPr>
              <a:t>Standard 4: Learning Environment </a:t>
            </a:r>
          </a:p>
          <a:p>
            <a:pPr lvl="1">
              <a:buFont typeface="Arial" pitchFamily="34" charset="0"/>
              <a:buChar char="•"/>
            </a:pPr>
            <a:r>
              <a:rPr lang="en-US" sz="2400" dirty="0">
                <a:effectLst/>
              </a:rPr>
              <a:t>Standard 5: Data-Driven Practice</a:t>
            </a:r>
          </a:p>
          <a:p>
            <a:pPr lvl="1">
              <a:buFont typeface="Arial" pitchFamily="34" charset="0"/>
              <a:buChar char="•"/>
            </a:pPr>
            <a:r>
              <a:rPr lang="en-US" sz="2400" dirty="0">
                <a:effectLst/>
              </a:rPr>
              <a:t>Standard 6: Professional Practices and Responsibilities </a:t>
            </a:r>
          </a:p>
        </p:txBody>
      </p:sp>
      <p:sp>
        <p:nvSpPr>
          <p:cNvPr id="5" name="TextBox 4"/>
          <p:cNvSpPr txBox="1"/>
          <p:nvPr/>
        </p:nvSpPr>
        <p:spPr>
          <a:xfrm>
            <a:off x="1295400" y="5867400"/>
            <a:ext cx="7162800" cy="338554"/>
          </a:xfrm>
          <a:prstGeom prst="rect">
            <a:avLst/>
          </a:prstGeom>
          <a:noFill/>
        </p:spPr>
        <p:txBody>
          <a:bodyPr wrap="square" rtlCol="0">
            <a:spAutoFit/>
          </a:bodyPr>
          <a:lstStyle/>
          <a:p>
            <a:r>
              <a:rPr lang="en-US" sz="1600" dirty="0"/>
              <a:t>Texas Administrative Code, Chapter 149. – Effective June 8, 2014. </a:t>
            </a:r>
          </a:p>
        </p:txBody>
      </p:sp>
    </p:spTree>
    <p:custDataLst>
      <p:tags r:id="rId1"/>
    </p:custDataLst>
    <p:extLst>
      <p:ext uri="{BB962C8B-B14F-4D97-AF65-F5344CB8AC3E}">
        <p14:creationId xmlns:p14="http://schemas.microsoft.com/office/powerpoint/2010/main" val="276864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a:extLst>
              <a:ext uri="{C183D7F6-B498-43B3-948B-1728B52AA6E4}">
                <adec:decorative xmlns:adec="http://schemas.microsoft.com/office/drawing/2017/decorative" val="1"/>
              </a:ext>
            </a:extLst>
          </p:cNvPr>
          <p:cNvSpPr>
            <a:spLocks noGrp="1" noChangeArrowheads="1"/>
          </p:cNvSpPr>
          <p:nvPr>
            <p:ph idx="1"/>
          </p:nvPr>
        </p:nvSpPr>
        <p:spPr/>
        <p:txBody>
          <a:bodyPr>
            <a:normAutofit/>
          </a:bodyPr>
          <a:lstStyle/>
          <a:p>
            <a:pPr marL="0" indent="0" eaLnBrk="1" fontAlgn="auto" hangingPunct="1">
              <a:buSzPct val="100000"/>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Requirements – Full Appraisal</a:t>
            </a:r>
          </a:p>
        </p:txBody>
      </p:sp>
      <p:graphicFrame>
        <p:nvGraphicFramePr>
          <p:cNvPr id="2" name="Table 1"/>
          <p:cNvGraphicFramePr>
            <a:graphicFrameLocks noGrp="1"/>
          </p:cNvGraphicFramePr>
          <p:nvPr/>
        </p:nvGraphicFramePr>
        <p:xfrm>
          <a:off x="1714500" y="1496785"/>
          <a:ext cx="5780314" cy="4141892"/>
        </p:xfrm>
        <a:graphic>
          <a:graphicData uri="http://schemas.openxmlformats.org/drawingml/2006/table">
            <a:tbl>
              <a:tblPr firstRow="1" bandRow="1">
                <a:tableStyleId>{21E4AEA4-8DFA-4A89-87EB-49C32662AFE0}</a:tableStyleId>
              </a:tblPr>
              <a:tblGrid>
                <a:gridCol w="5780314">
                  <a:extLst>
                    <a:ext uri="{9D8B030D-6E8A-4147-A177-3AD203B41FA5}">
                      <a16:colId xmlns:a16="http://schemas.microsoft.com/office/drawing/2014/main" val="20000"/>
                    </a:ext>
                  </a:extLst>
                </a:gridCol>
              </a:tblGrid>
              <a:tr h="410874">
                <a:tc>
                  <a:txBody>
                    <a:bodyPr/>
                    <a:lstStyle/>
                    <a:p>
                      <a:pPr algn="ctr"/>
                      <a:r>
                        <a:rPr lang="en-US" sz="2000" dirty="0"/>
                        <a:t>Requirements</a:t>
                      </a:r>
                    </a:p>
                  </a:txBody>
                  <a:tcPr/>
                </a:tc>
                <a:extLst>
                  <a:ext uri="{0D108BD9-81ED-4DB2-BD59-A6C34878D82A}">
                    <a16:rowId xmlns:a16="http://schemas.microsoft.com/office/drawing/2014/main" val="10000"/>
                  </a:ext>
                </a:extLst>
              </a:tr>
              <a:tr h="459984">
                <a:tc>
                  <a:txBody>
                    <a:bodyPr/>
                    <a:lstStyle/>
                    <a:p>
                      <a:r>
                        <a:rPr lang="en-US" sz="1600" b="1" dirty="0"/>
                        <a:t>One observation</a:t>
                      </a:r>
                    </a:p>
                  </a:txBody>
                  <a:tcPr/>
                </a:tc>
                <a:extLst>
                  <a:ext uri="{0D108BD9-81ED-4DB2-BD59-A6C34878D82A}">
                    <a16:rowId xmlns:a16="http://schemas.microsoft.com/office/drawing/2014/main" val="10001"/>
                  </a:ext>
                </a:extLst>
              </a:tr>
              <a:tr h="702128">
                <a:tc>
                  <a:txBody>
                    <a:bodyPr/>
                    <a:lstStyle/>
                    <a:p>
                      <a:r>
                        <a:rPr lang="en-US" sz="1600" b="1" dirty="0"/>
                        <a:t>45 minute</a:t>
                      </a:r>
                      <a:r>
                        <a:rPr lang="en-US" sz="1600" b="1" baseline="0" dirty="0"/>
                        <a:t> minimum (can be conducted in shorter increments based on context)</a:t>
                      </a:r>
                      <a:endParaRPr lang="en-US" sz="1600" b="1" dirty="0"/>
                    </a:p>
                  </a:txBody>
                  <a:tcPr/>
                </a:tc>
                <a:extLst>
                  <a:ext uri="{0D108BD9-81ED-4DB2-BD59-A6C34878D82A}">
                    <a16:rowId xmlns:a16="http://schemas.microsoft.com/office/drawing/2014/main" val="10002"/>
                  </a:ext>
                </a:extLst>
              </a:tr>
              <a:tr h="506186">
                <a:tc>
                  <a:txBody>
                    <a:bodyPr/>
                    <a:lstStyle/>
                    <a:p>
                      <a:r>
                        <a:rPr lang="en-US" sz="1600" b="1" dirty="0"/>
                        <a:t>No</a:t>
                      </a:r>
                      <a:r>
                        <a:rPr lang="en-US" sz="1600" b="1" baseline="0" dirty="0"/>
                        <a:t> requirements for announced versus unannounced </a:t>
                      </a:r>
                      <a:endParaRPr lang="en-US" sz="1600" b="1" dirty="0"/>
                    </a:p>
                  </a:txBody>
                  <a:tcPr/>
                </a:tc>
                <a:extLst>
                  <a:ext uri="{0D108BD9-81ED-4DB2-BD59-A6C34878D82A}">
                    <a16:rowId xmlns:a16="http://schemas.microsoft.com/office/drawing/2014/main" val="10003"/>
                  </a:ext>
                </a:extLst>
              </a:tr>
              <a:tr h="489857">
                <a:tc>
                  <a:txBody>
                    <a:bodyPr/>
                    <a:lstStyle/>
                    <a:p>
                      <a:r>
                        <a:rPr lang="en-US" sz="1600" b="1" dirty="0"/>
                        <a:t>Post conference within 10 business days</a:t>
                      </a:r>
                    </a:p>
                  </a:txBody>
                  <a:tcPr/>
                </a:tc>
                <a:extLst>
                  <a:ext uri="{0D108BD9-81ED-4DB2-BD59-A6C34878D82A}">
                    <a16:rowId xmlns:a16="http://schemas.microsoft.com/office/drawing/2014/main" val="10004"/>
                  </a:ext>
                </a:extLst>
              </a:tr>
              <a:tr h="751115">
                <a:tc>
                  <a:txBody>
                    <a:bodyPr/>
                    <a:lstStyle/>
                    <a:p>
                      <a:r>
                        <a:rPr lang="en-US" sz="1600" b="1" dirty="0"/>
                        <a:t>Pre-conference</a:t>
                      </a:r>
                      <a:r>
                        <a:rPr lang="en-US" sz="1600" b="1" baseline="0" dirty="0"/>
                        <a:t> is optional in year one, required year two and beyond</a:t>
                      </a:r>
                      <a:endParaRPr lang="en-US" sz="1600" b="1" dirty="0"/>
                    </a:p>
                  </a:txBody>
                  <a:tcPr/>
                </a:tc>
                <a:extLst>
                  <a:ext uri="{0D108BD9-81ED-4DB2-BD59-A6C34878D82A}">
                    <a16:rowId xmlns:a16="http://schemas.microsoft.com/office/drawing/2014/main" val="10005"/>
                  </a:ext>
                </a:extLst>
              </a:tr>
              <a:tr h="410874">
                <a:tc>
                  <a:txBody>
                    <a:bodyPr/>
                    <a:lstStyle/>
                    <a:p>
                      <a:r>
                        <a:rPr lang="en-US" sz="1600" b="1" dirty="0"/>
                        <a:t>Goal-setting</a:t>
                      </a:r>
                      <a:r>
                        <a:rPr lang="en-US" sz="1600" b="1" baseline="0" dirty="0"/>
                        <a:t> and professional development plan*</a:t>
                      </a:r>
                      <a:endParaRPr lang="en-US" sz="1600" b="1" dirty="0"/>
                    </a:p>
                  </a:txBody>
                  <a:tcPr/>
                </a:tc>
                <a:extLst>
                  <a:ext uri="{0D108BD9-81ED-4DB2-BD59-A6C34878D82A}">
                    <a16:rowId xmlns:a16="http://schemas.microsoft.com/office/drawing/2014/main" val="10006"/>
                  </a:ext>
                </a:extLst>
              </a:tr>
              <a:tr h="410874">
                <a:tc>
                  <a:txBody>
                    <a:bodyPr/>
                    <a:lstStyle/>
                    <a:p>
                      <a:r>
                        <a:rPr lang="en-US" sz="1600" b="1" dirty="0"/>
                        <a:t>End-of-year conference as final collaborative</a:t>
                      </a:r>
                      <a:r>
                        <a:rPr lang="en-US" sz="1600" b="1" baseline="0" dirty="0"/>
                        <a:t> meeting*</a:t>
                      </a:r>
                      <a:endParaRPr lang="en-US" sz="1600" b="1" dirty="0"/>
                    </a:p>
                  </a:txBody>
                  <a:tcPr/>
                </a:tc>
                <a:extLst>
                  <a:ext uri="{0D108BD9-81ED-4DB2-BD59-A6C34878D82A}">
                    <a16:rowId xmlns:a16="http://schemas.microsoft.com/office/drawing/2014/main" val="10007"/>
                  </a:ext>
                </a:extLst>
              </a:tr>
            </a:tbl>
          </a:graphicData>
        </a:graphic>
      </p:graphicFrame>
      <p:sp>
        <p:nvSpPr>
          <p:cNvPr id="3" name="TextBox 2">
            <a:extLst>
              <a:ext uri="{C183D7F6-B498-43B3-948B-1728B52AA6E4}">
                <adec:decorative xmlns:adec="http://schemas.microsoft.com/office/drawing/2017/decorative" val="1"/>
              </a:ext>
            </a:extLst>
          </p:cNvPr>
          <p:cNvSpPr txBox="1"/>
          <p:nvPr/>
        </p:nvSpPr>
        <p:spPr>
          <a:xfrm>
            <a:off x="11658600" y="4114800"/>
            <a:ext cx="184666" cy="369332"/>
          </a:xfrm>
          <a:prstGeom prst="rect">
            <a:avLst/>
          </a:prstGeom>
          <a:noFill/>
        </p:spPr>
        <p:txBody>
          <a:bodyPr wrap="none" rtlCol="0">
            <a:spAutoFit/>
          </a:bodyPr>
          <a:lstStyle/>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70957" y="5726668"/>
            <a:ext cx="5192486" cy="369332"/>
          </a:xfrm>
          <a:prstGeom prst="rect">
            <a:avLst/>
          </a:prstGeom>
          <a:noFill/>
        </p:spPr>
        <p:txBody>
          <a:bodyPr wrap="square" rtlCol="0">
            <a:spAutoFit/>
          </a:bodyPr>
          <a:lstStyle/>
          <a:p>
            <a:r>
              <a:rPr lang="en-US" dirty="0"/>
              <a:t>*</a:t>
            </a:r>
            <a:r>
              <a:rPr lang="en-US" sz="1400" b="1" dirty="0"/>
              <a:t>Also required for teachers not undergoing full appraisal</a:t>
            </a:r>
          </a:p>
        </p:txBody>
      </p:sp>
    </p:spTree>
    <p:custDataLst>
      <p:tags r:id="rId1"/>
    </p:custDataLst>
    <p:extLst>
      <p:ext uri="{BB962C8B-B14F-4D97-AF65-F5344CB8AC3E}">
        <p14:creationId xmlns:p14="http://schemas.microsoft.com/office/powerpoint/2010/main" val="151994990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The Rubric</a:t>
            </a:r>
          </a:p>
        </p:txBody>
      </p:sp>
      <p:sp>
        <p:nvSpPr>
          <p:cNvPr id="5" name="TextBox 4"/>
          <p:cNvSpPr txBox="1"/>
          <p:nvPr/>
        </p:nvSpPr>
        <p:spPr>
          <a:xfrm>
            <a:off x="152400" y="1295400"/>
            <a:ext cx="8915400" cy="1384995"/>
          </a:xfrm>
          <a:prstGeom prst="rect">
            <a:avLst/>
          </a:prstGeom>
          <a:noFill/>
        </p:spPr>
        <p:txBody>
          <a:bodyPr wrap="square" rtlCol="0">
            <a:spAutoFit/>
          </a:bodyPr>
          <a:lstStyle/>
          <a:p>
            <a:pPr algn="ctr" defTabSz="914400" fontAlgn="base">
              <a:spcBef>
                <a:spcPct val="0"/>
              </a:spcBef>
              <a:spcAft>
                <a:spcPct val="0"/>
              </a:spcAft>
            </a:pPr>
            <a:r>
              <a:rPr lang="en-US" sz="2800" dirty="0">
                <a:solidFill>
                  <a:prstClr val="black"/>
                </a:solidFill>
                <a:cs typeface="Arial" panose="020B0604020202020204" pitchFamily="34" charset="0"/>
              </a:rPr>
              <a:t>Created by a steering committee comprised of Texas Educators based on best practices, requirements with the new Texas Teacher Standards, and research…</a:t>
            </a:r>
          </a:p>
        </p:txBody>
      </p:sp>
    </p:spTree>
    <p:custDataLst>
      <p:tags r:id="rId1"/>
    </p:custDataLst>
    <p:extLst>
      <p:ext uri="{BB962C8B-B14F-4D97-AF65-F5344CB8AC3E}">
        <p14:creationId xmlns:p14="http://schemas.microsoft.com/office/powerpoint/2010/main" val="299411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a:t>
            </a:r>
          </a:p>
        </p:txBody>
      </p:sp>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graphicFrame>
        <p:nvGraphicFramePr>
          <p:cNvPr id="2" name="Diagram 1" descr="A continuous circle with 4 quarters with the label &quot;Consensus Elements&quot; in the middle  "/>
          <p:cNvGraphicFramePr/>
          <p:nvPr>
            <p:extLst>
              <p:ext uri="{D42A27DB-BD31-4B8C-83A1-F6EECF244321}">
                <p14:modId xmlns:p14="http://schemas.microsoft.com/office/powerpoint/2010/main" val="4178146536"/>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a:extLst>
              <a:ext uri="{C183D7F6-B498-43B3-948B-1728B52AA6E4}">
                <adec:decorative xmlns:adec="http://schemas.microsoft.com/office/drawing/2017/decorative" val="1"/>
              </a:ext>
            </a:extLst>
          </p:cNvPr>
          <p:cNvSpPr txBox="1"/>
          <p:nvPr/>
        </p:nvSpPr>
        <p:spPr>
          <a:xfrm>
            <a:off x="3874884" y="2928540"/>
            <a:ext cx="1284288" cy="646113"/>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spTree>
    <p:custDataLst>
      <p:tags r:id="rId1"/>
    </p:custDataLst>
    <p:extLst>
      <p:ext uri="{BB962C8B-B14F-4D97-AF65-F5344CB8AC3E}">
        <p14:creationId xmlns:p14="http://schemas.microsoft.com/office/powerpoint/2010/main" val="328708711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graphicFrame>
        <p:nvGraphicFramePr>
          <p:cNvPr id="2" name="Diagram 1" descr="A continuous circle split into 4 quarters, with each quarter labelled to a person as described below.&#10;&#10;In the middle of the circle is the following list representing the consensus elements:&#10;&#10;- Basketball&#10;- Gardening&#10;- Reading"/>
          <p:cNvGraphicFramePr/>
          <p:nvPr>
            <p:extLst>
              <p:ext uri="{D42A27DB-BD31-4B8C-83A1-F6EECF244321}">
                <p14:modId xmlns:p14="http://schemas.microsoft.com/office/powerpoint/2010/main" val="1634191873"/>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381000" y="1600200"/>
            <a:ext cx="1981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tx1"/>
                </a:solidFill>
              </a:rPr>
              <a:t>Person A: </a:t>
            </a:r>
            <a:r>
              <a:rPr lang="en-US" i="1" dirty="0">
                <a:solidFill>
                  <a:schemeClr val="tx1"/>
                </a:solidFill>
              </a:rPr>
              <a:t>Basketball </a:t>
            </a:r>
          </a:p>
          <a:p>
            <a:r>
              <a:rPr lang="en-US" i="1" dirty="0">
                <a:solidFill>
                  <a:schemeClr val="tx1"/>
                </a:solidFill>
              </a:rPr>
              <a:t>Soccer</a:t>
            </a:r>
          </a:p>
          <a:p>
            <a:r>
              <a:rPr lang="en-US" i="1" dirty="0">
                <a:solidFill>
                  <a:schemeClr val="tx1"/>
                </a:solidFill>
              </a:rPr>
              <a:t>Gardening </a:t>
            </a:r>
          </a:p>
          <a:p>
            <a:r>
              <a:rPr lang="en-US" i="1" dirty="0">
                <a:solidFill>
                  <a:schemeClr val="tx1"/>
                </a:solidFill>
              </a:rPr>
              <a:t>Reading</a:t>
            </a:r>
          </a:p>
          <a:p>
            <a:r>
              <a:rPr lang="en-US" i="1" dirty="0">
                <a:solidFill>
                  <a:schemeClr val="tx1"/>
                </a:solidFill>
              </a:rPr>
              <a:t>Scrapbooking </a:t>
            </a:r>
          </a:p>
        </p:txBody>
      </p:sp>
      <p:sp>
        <p:nvSpPr>
          <p:cNvPr id="12" name="TextBox 11"/>
          <p:cNvSpPr txBox="1"/>
          <p:nvPr/>
        </p:nvSpPr>
        <p:spPr>
          <a:xfrm>
            <a:off x="6598443" y="1598428"/>
            <a:ext cx="19812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tx1"/>
                </a:solidFill>
              </a:rPr>
              <a:t>Person B: </a:t>
            </a:r>
          </a:p>
          <a:p>
            <a:r>
              <a:rPr lang="en-US" i="1" dirty="0">
                <a:solidFill>
                  <a:schemeClr val="tx1"/>
                </a:solidFill>
              </a:rPr>
              <a:t>Gardening</a:t>
            </a:r>
          </a:p>
          <a:p>
            <a:r>
              <a:rPr lang="en-US" i="1" dirty="0">
                <a:solidFill>
                  <a:schemeClr val="tx1"/>
                </a:solidFill>
              </a:rPr>
              <a:t>Camping</a:t>
            </a:r>
          </a:p>
          <a:p>
            <a:r>
              <a:rPr lang="en-US" i="1" dirty="0">
                <a:solidFill>
                  <a:schemeClr val="tx1"/>
                </a:solidFill>
              </a:rPr>
              <a:t>Basketball </a:t>
            </a:r>
          </a:p>
          <a:p>
            <a:r>
              <a:rPr lang="en-US" i="1" dirty="0">
                <a:solidFill>
                  <a:schemeClr val="tx1"/>
                </a:solidFill>
              </a:rPr>
              <a:t>Soccer</a:t>
            </a:r>
          </a:p>
          <a:p>
            <a:r>
              <a:rPr lang="en-US" i="1" dirty="0">
                <a:solidFill>
                  <a:schemeClr val="tx1"/>
                </a:solidFill>
              </a:rPr>
              <a:t>Reading</a:t>
            </a:r>
          </a:p>
        </p:txBody>
      </p:sp>
      <p:sp>
        <p:nvSpPr>
          <p:cNvPr id="14" name="TextBox 13"/>
          <p:cNvSpPr txBox="1"/>
          <p:nvPr/>
        </p:nvSpPr>
        <p:spPr>
          <a:xfrm>
            <a:off x="6598443" y="3865179"/>
            <a:ext cx="19812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solidFill>
                  <a:schemeClr val="tx1"/>
                </a:solidFill>
              </a:rPr>
              <a:t>Person C: </a:t>
            </a:r>
          </a:p>
          <a:p>
            <a:r>
              <a:rPr lang="en-US" i="1" dirty="0">
                <a:solidFill>
                  <a:schemeClr val="tx1"/>
                </a:solidFill>
              </a:rPr>
              <a:t>Coin collecting</a:t>
            </a:r>
          </a:p>
          <a:p>
            <a:r>
              <a:rPr lang="en-US" i="1" dirty="0">
                <a:solidFill>
                  <a:schemeClr val="tx1"/>
                </a:solidFill>
              </a:rPr>
              <a:t>Interior Designing</a:t>
            </a:r>
          </a:p>
          <a:p>
            <a:r>
              <a:rPr lang="en-US" i="1" dirty="0">
                <a:solidFill>
                  <a:schemeClr val="tx1"/>
                </a:solidFill>
              </a:rPr>
              <a:t>Basketball </a:t>
            </a:r>
          </a:p>
          <a:p>
            <a:r>
              <a:rPr lang="en-US" i="1" dirty="0">
                <a:solidFill>
                  <a:schemeClr val="tx1"/>
                </a:solidFill>
              </a:rPr>
              <a:t>Gardening </a:t>
            </a:r>
          </a:p>
          <a:p>
            <a:r>
              <a:rPr lang="en-US" i="1" dirty="0">
                <a:solidFill>
                  <a:schemeClr val="tx1"/>
                </a:solidFill>
              </a:rPr>
              <a:t>Reading</a:t>
            </a:r>
          </a:p>
        </p:txBody>
      </p:sp>
      <p:sp>
        <p:nvSpPr>
          <p:cNvPr id="9" name="TextBox 8"/>
          <p:cNvSpPr txBox="1"/>
          <p:nvPr/>
        </p:nvSpPr>
        <p:spPr>
          <a:xfrm>
            <a:off x="381000" y="3724940"/>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solidFill>
                  <a:schemeClr val="tx1"/>
                </a:solidFill>
              </a:rPr>
              <a:t>Person D:</a:t>
            </a:r>
          </a:p>
          <a:p>
            <a:r>
              <a:rPr lang="en-US" i="1" dirty="0">
                <a:solidFill>
                  <a:schemeClr val="tx1"/>
                </a:solidFill>
              </a:rPr>
              <a:t>Woodworking</a:t>
            </a:r>
          </a:p>
          <a:p>
            <a:r>
              <a:rPr lang="en-US" i="1" dirty="0">
                <a:solidFill>
                  <a:schemeClr val="tx1"/>
                </a:solidFill>
              </a:rPr>
              <a:t>Basketball </a:t>
            </a:r>
          </a:p>
          <a:p>
            <a:r>
              <a:rPr lang="en-US" i="1" dirty="0">
                <a:solidFill>
                  <a:schemeClr val="tx1"/>
                </a:solidFill>
              </a:rPr>
              <a:t>Reading</a:t>
            </a:r>
          </a:p>
          <a:p>
            <a:r>
              <a:rPr lang="en-US" i="1" dirty="0">
                <a:solidFill>
                  <a:schemeClr val="tx1"/>
                </a:solidFill>
              </a:rPr>
              <a:t>Gardening</a:t>
            </a:r>
          </a:p>
          <a:p>
            <a:r>
              <a:rPr lang="en-US" i="1" dirty="0">
                <a:solidFill>
                  <a:schemeClr val="tx1"/>
                </a:solidFill>
              </a:rPr>
              <a:t>Collecting Cards</a:t>
            </a:r>
          </a:p>
        </p:txBody>
      </p:sp>
      <p:sp>
        <p:nvSpPr>
          <p:cNvPr id="17" name="TextBox 16">
            <a:extLst>
              <a:ext uri="{C183D7F6-B498-43B3-948B-1728B52AA6E4}">
                <adec:decorative xmlns:adec="http://schemas.microsoft.com/office/drawing/2017/decorative" val="1"/>
              </a:ext>
            </a:extLst>
          </p:cNvPr>
          <p:cNvSpPr txBox="1"/>
          <p:nvPr/>
        </p:nvSpPr>
        <p:spPr>
          <a:xfrm>
            <a:off x="3855558" y="2804424"/>
            <a:ext cx="1284288" cy="923330"/>
          </a:xfrm>
          <a:prstGeom prst="rect">
            <a:avLst/>
          </a:prstGeom>
          <a:noFill/>
        </p:spPr>
        <p:txBody>
          <a:bodyPr>
            <a:spAutoFit/>
          </a:bodyPr>
          <a:lstStyle/>
          <a:p>
            <a:pPr algn="ctr">
              <a:defRPr/>
            </a:pPr>
            <a:r>
              <a:rPr lang="en-US" b="1" dirty="0">
                <a:solidFill>
                  <a:srgbClr val="C00000"/>
                </a:solidFill>
                <a:effectLst>
                  <a:outerShdw blurRad="88900" dist="50800" dir="5400000" algn="ctr" rotWithShape="0">
                    <a:schemeClr val="bg1"/>
                  </a:outerShdw>
                </a:effectLst>
                <a:latin typeface="+mn-lt"/>
                <a:cs typeface="+mn-cs"/>
              </a:rPr>
              <a:t>Basketball</a:t>
            </a:r>
          </a:p>
          <a:p>
            <a:pPr algn="ctr">
              <a:defRPr/>
            </a:pPr>
            <a:r>
              <a:rPr lang="en-US" b="1" dirty="0">
                <a:solidFill>
                  <a:srgbClr val="C00000"/>
                </a:solidFill>
                <a:effectLst>
                  <a:outerShdw blurRad="88900" dist="50800" dir="5400000" algn="ctr" rotWithShape="0">
                    <a:schemeClr val="bg1"/>
                  </a:outerShdw>
                </a:effectLst>
                <a:latin typeface="+mn-lt"/>
                <a:cs typeface="+mn-cs"/>
              </a:rPr>
              <a:t>Gardening</a:t>
            </a:r>
          </a:p>
          <a:p>
            <a:pPr algn="ctr">
              <a:defRPr/>
            </a:pPr>
            <a:r>
              <a:rPr lang="en-US" b="1" dirty="0">
                <a:solidFill>
                  <a:srgbClr val="C00000"/>
                </a:solidFill>
                <a:effectLst>
                  <a:outerShdw blurRad="88900" dist="50800" dir="5400000" algn="ctr" rotWithShape="0">
                    <a:schemeClr val="bg1"/>
                  </a:outerShdw>
                </a:effectLst>
                <a:latin typeface="+mn-lt"/>
                <a:cs typeface="+mn-cs"/>
              </a:rPr>
              <a:t>Reading </a:t>
            </a:r>
          </a:p>
        </p:txBody>
      </p:sp>
      <p:cxnSp>
        <p:nvCxnSpPr>
          <p:cNvPr id="5" name="Straight Arrow Connector 4">
            <a:extLst>
              <a:ext uri="{C183D7F6-B498-43B3-948B-1728B52AA6E4}">
                <adec:decorative xmlns:adec="http://schemas.microsoft.com/office/drawing/2017/decorative" val="1"/>
              </a:ext>
            </a:extLst>
          </p:cNvPr>
          <p:cNvCxnSpPr/>
          <p:nvPr/>
        </p:nvCxnSpPr>
        <p:spPr>
          <a:xfrm>
            <a:off x="2362200" y="2343581"/>
            <a:ext cx="1219200" cy="460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stCxn id="9" idx="3"/>
          </p:cNvCxnSpPr>
          <p:nvPr/>
        </p:nvCxnSpPr>
        <p:spPr>
          <a:xfrm flipV="1">
            <a:off x="2362200" y="4038600"/>
            <a:ext cx="1219200" cy="563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H="1" flipV="1">
            <a:off x="5140325" y="4038600"/>
            <a:ext cx="1458118" cy="703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5140325" y="2209800"/>
            <a:ext cx="1458118" cy="594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88245428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967</TotalTime>
  <Words>6120</Words>
  <Application>Microsoft Office PowerPoint</Application>
  <PresentationFormat>On-screen Show (4:3)</PresentationFormat>
  <Paragraphs>617</Paragraphs>
  <Slides>48</Slides>
  <Notes>48</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Arial,Sans-Serif</vt:lpstr>
      <vt:lpstr>Calibri</vt:lpstr>
      <vt:lpstr>Wingdings</vt:lpstr>
      <vt:lpstr>T-TESS - Cover</vt:lpstr>
      <vt:lpstr>T-TESS-Content</vt:lpstr>
      <vt:lpstr> High School Teacher Overview Full Day  </vt:lpstr>
      <vt:lpstr>Objectives:</vt:lpstr>
      <vt:lpstr>Introductory Video</vt:lpstr>
      <vt:lpstr>It’s a Process, not an Event. </vt:lpstr>
      <vt:lpstr>Texas Teacher Standards</vt:lpstr>
      <vt:lpstr>Requirements – Full Appraisal</vt:lpstr>
      <vt:lpstr>The Rubric</vt:lpstr>
      <vt:lpstr>Elements of an Effective Lesson  Placemat Consensus</vt:lpstr>
      <vt:lpstr>Elements of an Effective Lesson  Placemat Consensus – 2 </vt:lpstr>
      <vt:lpstr>Elements of an Effective Lesson  Placemat Consensus – 3 </vt:lpstr>
      <vt:lpstr>Effective Elements Summary</vt:lpstr>
      <vt:lpstr>T-TESS Rubric Overview -  Including Domain I or Alternate Domain I</vt:lpstr>
      <vt:lpstr>T-TESS Rubric</vt:lpstr>
      <vt:lpstr>T-TESS Rubric – 2 </vt:lpstr>
      <vt:lpstr>T-TESS Rubric – 3 </vt:lpstr>
      <vt:lpstr>T-TESS Rubric – 4 </vt:lpstr>
      <vt:lpstr>T-TESS Rubric – 5 </vt:lpstr>
      <vt:lpstr>T-TESS Rubric – 6 </vt:lpstr>
      <vt:lpstr>T-TESS Rubric – 7 </vt:lpstr>
      <vt:lpstr>T-TESS Rubric – 8 </vt:lpstr>
      <vt:lpstr>T-TESS Rubric Overview – 2 </vt:lpstr>
      <vt:lpstr>Evaluation Focus </vt:lpstr>
      <vt:lpstr>What is the Process of Modeling Your Thinking  (Think-Aloud)?</vt:lpstr>
      <vt:lpstr>Communication (Instruction Dimension 2.3)</vt:lpstr>
      <vt:lpstr>Rubric Activity</vt:lpstr>
      <vt:lpstr>10 Minute Break</vt:lpstr>
      <vt:lpstr>Collective Evidence is Essential </vt:lpstr>
      <vt:lpstr>When Do You Collect Evidence</vt:lpstr>
      <vt:lpstr>Evaluation Cycle</vt:lpstr>
      <vt:lpstr>Stand up, hands up, pair up</vt:lpstr>
      <vt:lpstr>Stand up, hands up, pair up – 2 </vt:lpstr>
      <vt:lpstr>T-TESS: Evidence-Based Process </vt:lpstr>
      <vt:lpstr>T-TESS: Evidence-Based Process</vt:lpstr>
      <vt:lpstr>Purpose of the Pre-Conferences</vt:lpstr>
      <vt:lpstr>View a Lesson</vt:lpstr>
      <vt:lpstr>Scripting the Lesson Reminders</vt:lpstr>
      <vt:lpstr>View High School English Honors Lesson Video</vt:lpstr>
      <vt:lpstr>Observation of Classroom Instruction</vt:lpstr>
      <vt:lpstr>Categorizing Evidence (We do)</vt:lpstr>
      <vt:lpstr>Whole Group Debrief</vt:lpstr>
      <vt:lpstr>Four Key Elements of the  Instruction Post-Conference</vt:lpstr>
      <vt:lpstr>Post-Conference Round Table</vt:lpstr>
      <vt:lpstr>Post-Conference Round Table – 2 </vt:lpstr>
      <vt:lpstr>Objectives: - 2 </vt:lpstr>
      <vt:lpstr>T-TESS Thoughts…</vt:lpstr>
      <vt:lpstr>T-TESS Thoughts… - 2 </vt:lpstr>
      <vt:lpstr>Here’s What…So What…Now What…</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Overview-High School Full Day</dc:title>
  <dc:creator>Sheila Collazo</dc:creator>
  <cp:lastModifiedBy>Alicia Carter</cp:lastModifiedBy>
  <cp:revision>75</cp:revision>
  <dcterms:created xsi:type="dcterms:W3CDTF">2016-04-21T23:38:09Z</dcterms:created>
  <dcterms:modified xsi:type="dcterms:W3CDTF">2024-05-21T17:54:06Z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